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72" r:id="rId5"/>
    <p:sldId id="446" r:id="rId6"/>
    <p:sldId id="461" r:id="rId7"/>
    <p:sldId id="462" r:id="rId8"/>
    <p:sldId id="463" r:id="rId9"/>
  </p:sldIdLst>
  <p:sldSz cx="9753600" cy="73152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Arial Black" panose="020B0A04020102020204" pitchFamily="34" charset="0"/>
      <p:bold r:id="rId15"/>
    </p:embeddedFont>
    <p:embeddedFont>
      <p:font typeface="Tahoma" panose="020B0604030504040204" pitchFamily="34" charset="0"/>
      <p:regular r:id="rId16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AB7"/>
    <a:srgbClr val="8AC9DA"/>
    <a:srgbClr val="AFDC7E"/>
    <a:srgbClr val="DC690A"/>
    <a:srgbClr val="6BA42C"/>
    <a:srgbClr val="E3F3D1"/>
    <a:srgbClr val="0EBA8D"/>
    <a:srgbClr val="F79B4F"/>
    <a:srgbClr val="99CCFF"/>
    <a:srgbClr val="10D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2" autoAdjust="0"/>
  </p:normalViewPr>
  <p:slideViewPr>
    <p:cSldViewPr>
      <p:cViewPr varScale="1">
        <p:scale>
          <a:sx n="82" d="100"/>
          <a:sy n="82" d="100"/>
        </p:scale>
        <p:origin x="134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9EC2-3735-4690-BA5A-7332600717A5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AA20A-37CF-4246-9F3C-55FA010BCD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84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201237-D086-156F-A957-C76D93CA0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Technical Assistance Budget</a:t>
            </a:r>
            <a:br>
              <a:rPr lang="en-US" sz="2700" b="1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GREECE – NORTH MACEDONIA 2021-2027</a:t>
            </a:r>
            <a:endParaRPr lang="el-GR" sz="27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B3FD935-34EA-DDDA-F596-DDFA86490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197430"/>
            <a:ext cx="6400800" cy="1143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sz="27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3rd Monitoring Committee</a:t>
            </a:r>
          </a:p>
          <a:p>
            <a:pPr>
              <a:spcBef>
                <a:spcPct val="0"/>
              </a:spcBef>
            </a:pPr>
            <a:r>
              <a:rPr lang="en-US" sz="2700" b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 November </a:t>
            </a:r>
            <a:r>
              <a:rPr lang="en-US" sz="27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  <a:p>
            <a:pPr>
              <a:spcBef>
                <a:spcPct val="0"/>
              </a:spcBef>
            </a:pPr>
            <a:r>
              <a:rPr lang="en-US" sz="27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</a:p>
          <a:p>
            <a:endParaRPr lang="en-US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D32BF3DE-74A7-227D-874D-73D098DB996F}"/>
              </a:ext>
            </a:extLst>
          </p:cNvPr>
          <p:cNvCxnSpPr/>
          <p:nvPr/>
        </p:nvCxnSpPr>
        <p:spPr>
          <a:xfrm>
            <a:off x="228600" y="1752600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Τίτλος 1">
            <a:extLst>
              <a:ext uri="{FF2B5EF4-FFF2-40B4-BE49-F238E27FC236}">
                <a16:creationId xmlns:a16="http://schemas.microsoft.com/office/drawing/2014/main" id="{A595B16B-29B7-89A6-E791-358AE76422A0}"/>
              </a:ext>
            </a:extLst>
          </p:cNvPr>
          <p:cNvSpPr txBox="1">
            <a:spLocks/>
          </p:cNvSpPr>
          <p:nvPr/>
        </p:nvSpPr>
        <p:spPr>
          <a:xfrm>
            <a:off x="0" y="5845175"/>
            <a:ext cx="9753600" cy="1470025"/>
          </a:xfrm>
          <a:prstGeom prst="rect">
            <a:avLst/>
          </a:prstGeom>
          <a:solidFill>
            <a:srgbClr val="134AB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Interreg (VI-A) IPA III CBC ‘Greece-North Macedonia 2021-2027’ Programme</a:t>
            </a:r>
            <a:b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CCI: 2021TC16IPCB009</a:t>
            </a:r>
            <a:r>
              <a:rPr lang="en-US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C (2022) 8646 final  –  23.11.2022</a:t>
            </a:r>
          </a:p>
        </p:txBody>
      </p:sp>
      <p:pic>
        <p:nvPicPr>
          <p:cNvPr id="4" name="Picture 225">
            <a:extLst>
              <a:ext uri="{FF2B5EF4-FFF2-40B4-BE49-F238E27FC236}">
                <a16:creationId xmlns:a16="http://schemas.microsoft.com/office/drawing/2014/main" id="{77396F62-6752-77A5-F71F-1751380DD77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22880" y="224790"/>
            <a:ext cx="4668520" cy="1299210"/>
          </a:xfrm>
          <a:prstGeom prst="rect">
            <a:avLst/>
          </a:prstGeom>
        </p:spPr>
      </p:pic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0B3FD935-34EA-DDDA-F596-DDFA86490283}"/>
              </a:ext>
            </a:extLst>
          </p:cNvPr>
          <p:cNvSpPr txBox="1">
            <a:spLocks/>
          </p:cNvSpPr>
          <p:nvPr/>
        </p:nvSpPr>
        <p:spPr>
          <a:xfrm>
            <a:off x="5257800" y="472426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Nikos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Hadjisavvas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Managing Authority</a:t>
            </a:r>
          </a:p>
          <a:p>
            <a:endParaRPr lang="en-US" sz="1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4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98D72E69-B381-31E7-1774-7D4A6F5CAC64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8382299" cy="483582"/>
          </a:xfrm>
          <a:prstGeom prst="rect">
            <a:avLst/>
          </a:prstGeom>
          <a:solidFill>
            <a:srgbClr val="134AB7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Information </a:t>
            </a:r>
            <a:endParaRPr lang="el-GR" sz="2000" u="sng" dirty="0">
              <a:solidFill>
                <a:schemeClr val="bg1"/>
              </a:solidFill>
            </a:endParaRPr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B741A687-0E79-5B23-CE45-7C721D2AE06C}"/>
              </a:ext>
            </a:extLst>
          </p:cNvPr>
          <p:cNvSpPr txBox="1">
            <a:spLocks/>
          </p:cNvSpPr>
          <p:nvPr/>
        </p:nvSpPr>
        <p:spPr>
          <a:xfrm>
            <a:off x="0" y="1276546"/>
            <a:ext cx="990600" cy="483582"/>
          </a:xfrm>
          <a:prstGeom prst="rect">
            <a:avLst/>
          </a:prstGeom>
          <a:solidFill>
            <a:srgbClr val="134AB7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l-GR" sz="4000" b="1" dirty="0">
                <a:solidFill>
                  <a:schemeClr val="bg1"/>
                </a:solidFill>
              </a:rPr>
              <a:t>&gt;&gt;&gt;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36B34821-1F2F-8462-0CDB-6EF49A4991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734330" cy="1234885"/>
          </a:xfrm>
          <a:prstGeom prst="rect">
            <a:avLst/>
          </a:prstGeom>
        </p:spPr>
      </p:pic>
      <p:pic>
        <p:nvPicPr>
          <p:cNvPr id="6" name="Picture 225">
            <a:extLst>
              <a:ext uri="{FF2B5EF4-FFF2-40B4-BE49-F238E27FC236}">
                <a16:creationId xmlns:a16="http://schemas.microsoft.com/office/drawing/2014/main" id="{54C8B0C8-956C-24E8-711E-DD53298E1F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07386"/>
            <a:ext cx="1752600" cy="7078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C0B10-ACDE-83A9-FC0E-9469066C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31617"/>
            <a:ext cx="6479300" cy="48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3F355-CEAF-4CC6-D10F-E8BBB3B4EF8F}"/>
              </a:ext>
            </a:extLst>
          </p:cNvPr>
          <p:cNvSpPr txBox="1"/>
          <p:nvPr/>
        </p:nvSpPr>
        <p:spPr>
          <a:xfrm>
            <a:off x="167951" y="1718096"/>
            <a:ext cx="929669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1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Managing Authority prepares draft of Technical Assistance (TA) Multiannual Budget Plan</a:t>
            </a:r>
          </a:p>
          <a:p>
            <a:pPr algn="just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2.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Preliminary agreement between the two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‘TA beneficiaries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’ on: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their respective countries’ shares.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the principles of the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TA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Budget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plan.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3.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</a:p>
          <a:p>
            <a:pPr algn="just"/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Exchanges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between the two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TA beneficiaries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on: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Annual Allocations for each budget line and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breakdown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of costs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Adoption of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budget plan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to be proposed to the MC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4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 </a:t>
            </a:r>
          </a:p>
          <a:p>
            <a:pPr algn="just"/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Submission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of TA budget for approval to the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MC (Written Procedure)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5.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Revision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of TA budget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plan</a:t>
            </a:r>
          </a:p>
          <a:p>
            <a:pPr algn="just"/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0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98D72E69-B381-31E7-1774-7D4A6F5CAC64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8382299" cy="483582"/>
          </a:xfrm>
          <a:prstGeom prst="rect">
            <a:avLst/>
          </a:prstGeom>
          <a:solidFill>
            <a:srgbClr val="134AB7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BUDGET: Building Blocks </a:t>
            </a:r>
            <a:endParaRPr lang="el-GR" sz="2000" u="sng" dirty="0">
              <a:solidFill>
                <a:schemeClr val="bg1"/>
              </a:solidFill>
            </a:endParaRPr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B741A687-0E79-5B23-CE45-7C721D2AE06C}"/>
              </a:ext>
            </a:extLst>
          </p:cNvPr>
          <p:cNvSpPr txBox="1">
            <a:spLocks/>
          </p:cNvSpPr>
          <p:nvPr/>
        </p:nvSpPr>
        <p:spPr>
          <a:xfrm>
            <a:off x="0" y="1276546"/>
            <a:ext cx="990600" cy="483582"/>
          </a:xfrm>
          <a:prstGeom prst="rect">
            <a:avLst/>
          </a:prstGeom>
          <a:solidFill>
            <a:srgbClr val="134AB7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l-GR" sz="4000" b="1" dirty="0">
                <a:solidFill>
                  <a:schemeClr val="bg1"/>
                </a:solidFill>
              </a:rPr>
              <a:t>&gt;&gt;&gt;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36B34821-1F2F-8462-0CDB-6EF49A4991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734330" cy="1234885"/>
          </a:xfrm>
          <a:prstGeom prst="rect">
            <a:avLst/>
          </a:prstGeom>
        </p:spPr>
      </p:pic>
      <p:pic>
        <p:nvPicPr>
          <p:cNvPr id="6" name="Picture 225">
            <a:extLst>
              <a:ext uri="{FF2B5EF4-FFF2-40B4-BE49-F238E27FC236}">
                <a16:creationId xmlns:a16="http://schemas.microsoft.com/office/drawing/2014/main" id="{54C8B0C8-956C-24E8-711E-DD53298E1F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07386"/>
            <a:ext cx="1752600" cy="7078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C0B10-ACDE-83A9-FC0E-9469066C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31617"/>
            <a:ext cx="6479300" cy="48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3F355-CEAF-4CC6-D10F-E8BBB3B4EF8F}"/>
              </a:ext>
            </a:extLst>
          </p:cNvPr>
          <p:cNvSpPr txBox="1"/>
          <p:nvPr/>
        </p:nvSpPr>
        <p:spPr>
          <a:xfrm>
            <a:off x="152400" y="1972299"/>
            <a:ext cx="92966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Experience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management of TA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acquired in the past</a:t>
            </a:r>
          </a:p>
          <a:p>
            <a:pPr algn="just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Regulatory Requirements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- No. 1059/2021 &amp; 1060/2021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- Elevated focus on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Information,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Communication, Visibility, Dissemination of results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and added value 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Increase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 the geographical area of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the </a:t>
            </a:r>
            <a:r>
              <a:rPr lang="en-US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Programme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(Prefecture of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Kozani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)</a:t>
            </a:r>
            <a:endParaRPr lang="el-GR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2014-2020: </a:t>
            </a:r>
            <a:r>
              <a:rPr lang="en-US" dirty="0" smtClean="0"/>
              <a:t>Projected TA </a:t>
            </a:r>
            <a:r>
              <a:rPr lang="en-US" dirty="0"/>
              <a:t>expenditure: € 2.9 </a:t>
            </a:r>
            <a:r>
              <a:rPr lang="en-US" dirty="0" smtClean="0"/>
              <a:t>million (6</a:t>
            </a:r>
            <a:r>
              <a:rPr lang="en-US" dirty="0"/>
              <a:t>% of the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smtClean="0"/>
              <a:t>Budget)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98D72E69-B381-31E7-1774-7D4A6F5CAC64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8382299" cy="483582"/>
          </a:xfrm>
          <a:prstGeom prst="rect">
            <a:avLst/>
          </a:prstGeom>
          <a:solidFill>
            <a:srgbClr val="134AB7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BUDGET: </a:t>
            </a:r>
            <a:r>
              <a:rPr lang="en-US" sz="20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endParaRPr lang="el-GR" sz="2000" u="sng" dirty="0">
              <a:solidFill>
                <a:schemeClr val="bg1"/>
              </a:solidFill>
            </a:endParaRPr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B741A687-0E79-5B23-CE45-7C721D2AE06C}"/>
              </a:ext>
            </a:extLst>
          </p:cNvPr>
          <p:cNvSpPr txBox="1">
            <a:spLocks/>
          </p:cNvSpPr>
          <p:nvPr/>
        </p:nvSpPr>
        <p:spPr>
          <a:xfrm>
            <a:off x="0" y="1276546"/>
            <a:ext cx="990600" cy="483582"/>
          </a:xfrm>
          <a:prstGeom prst="rect">
            <a:avLst/>
          </a:prstGeom>
          <a:solidFill>
            <a:srgbClr val="134AB7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l-GR" sz="4000" b="1" dirty="0">
                <a:solidFill>
                  <a:schemeClr val="bg1"/>
                </a:solidFill>
              </a:rPr>
              <a:t>&gt;&gt;&gt;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36B34821-1F2F-8462-0CDB-6EF49A4991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734330" cy="1234885"/>
          </a:xfrm>
          <a:prstGeom prst="rect">
            <a:avLst/>
          </a:prstGeom>
        </p:spPr>
      </p:pic>
      <p:pic>
        <p:nvPicPr>
          <p:cNvPr id="6" name="Picture 225">
            <a:extLst>
              <a:ext uri="{FF2B5EF4-FFF2-40B4-BE49-F238E27FC236}">
                <a16:creationId xmlns:a16="http://schemas.microsoft.com/office/drawing/2014/main" id="{54C8B0C8-956C-24E8-711E-DD53298E1F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07386"/>
            <a:ext cx="1752600" cy="7078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C0B10-ACDE-83A9-FC0E-9469066C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31617"/>
            <a:ext cx="6479300" cy="48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3F355-CEAF-4CC6-D10F-E8BBB3B4EF8F}"/>
              </a:ext>
            </a:extLst>
          </p:cNvPr>
          <p:cNvSpPr txBox="1"/>
          <p:nvPr/>
        </p:nvSpPr>
        <p:spPr>
          <a:xfrm>
            <a:off x="152400" y="1972299"/>
            <a:ext cx="929669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Total Budget: EUR 3 million (9% of the </a:t>
            </a:r>
            <a:r>
              <a:rPr lang="en-US" sz="20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Programme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Funds)</a:t>
            </a:r>
          </a:p>
          <a:p>
            <a:pPr algn="just"/>
            <a:endParaRPr lang="en-US" sz="2000" dirty="0" smtClean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el-G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Greece: EUR 2.5 million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el-G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North Macedonia: 0.5 million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Time Span: 2024 – 2029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Annual Review and Adjustment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0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98D72E69-B381-31E7-1774-7D4A6F5CAC64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8382299" cy="483582"/>
          </a:xfrm>
          <a:prstGeom prst="rect">
            <a:avLst/>
          </a:prstGeom>
          <a:solidFill>
            <a:srgbClr val="134AB7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 Budget Lines</a:t>
            </a:r>
            <a:endParaRPr lang="el-GR" sz="2000" u="sng" dirty="0">
              <a:solidFill>
                <a:schemeClr val="bg1"/>
              </a:solidFill>
            </a:endParaRPr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B741A687-0E79-5B23-CE45-7C721D2AE06C}"/>
              </a:ext>
            </a:extLst>
          </p:cNvPr>
          <p:cNvSpPr txBox="1">
            <a:spLocks/>
          </p:cNvSpPr>
          <p:nvPr/>
        </p:nvSpPr>
        <p:spPr>
          <a:xfrm>
            <a:off x="0" y="1276546"/>
            <a:ext cx="990600" cy="483582"/>
          </a:xfrm>
          <a:prstGeom prst="rect">
            <a:avLst/>
          </a:prstGeom>
          <a:solidFill>
            <a:srgbClr val="134AB7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l-GR" sz="4000" b="1" dirty="0">
                <a:solidFill>
                  <a:schemeClr val="bg1"/>
                </a:solidFill>
              </a:rPr>
              <a:t>&gt;&gt;&gt;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36B34821-1F2F-8462-0CDB-6EF49A4991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734330" cy="1234885"/>
          </a:xfrm>
          <a:prstGeom prst="rect">
            <a:avLst/>
          </a:prstGeom>
        </p:spPr>
      </p:pic>
      <p:pic>
        <p:nvPicPr>
          <p:cNvPr id="6" name="Picture 225">
            <a:extLst>
              <a:ext uri="{FF2B5EF4-FFF2-40B4-BE49-F238E27FC236}">
                <a16:creationId xmlns:a16="http://schemas.microsoft.com/office/drawing/2014/main" id="{54C8B0C8-956C-24E8-711E-DD53298E1F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07386"/>
            <a:ext cx="1752600" cy="7078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C0B10-ACDE-83A9-FC0E-9469066C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31617"/>
            <a:ext cx="6479300" cy="48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3F355-CEAF-4CC6-D10F-E8BBB3B4EF8F}"/>
              </a:ext>
            </a:extLst>
          </p:cNvPr>
          <p:cNvSpPr txBox="1"/>
          <p:nvPr/>
        </p:nvSpPr>
        <p:spPr>
          <a:xfrm>
            <a:off x="152400" y="1972299"/>
            <a:ext cx="929669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Staff Costs: EUR 2.016.000 (67%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of the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TA Budget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)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- 7 employees of the Joint Secretariat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1 employee of the Antenna Office</a:t>
            </a:r>
          </a:p>
          <a:p>
            <a:pPr marL="285750" indent="-285750" algn="just">
              <a:buFontTx/>
              <a:buChar char="-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2.  Office and Administration: EUR 161.475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342900" indent="-342900" algn="just">
              <a:buAutoNum type="arabicPeriod" startAt="3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Travel and Accommodation: EUR 92.000</a:t>
            </a:r>
          </a:p>
          <a:p>
            <a:pPr marL="342900" indent="-342900" algn="just">
              <a:buAutoNum type="arabicPeriod" startAt="3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342900" indent="-342900" algn="just">
              <a:buFontTx/>
              <a:buAutoNum type="arabicPeriod" startAt="3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External Expertise and Servi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ces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EUR 722.500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(24%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of the TA Budget)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Info &amp; Publicity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Events and Meetings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Verifications and Audit in</a:t>
            </a:r>
            <a:r>
              <a:rPr lang="el-GR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North Macedonia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Evaluation (Assessment) of Project Proposals 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 Technical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Support (Procurement of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Services, Studies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Programme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Evaluation, etc.)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5. Equipment: EUR 36.435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9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888C76746EDC4F9E603DA0634AB05F" ma:contentTypeVersion="0" ma:contentTypeDescription="Create a new document." ma:contentTypeScope="" ma:versionID="976dbd6f46363902e574d71e1fdb9d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f2b7042828f84e9b9d392987f60f6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82CB30-5C95-4B07-ABE6-4EEB2955471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90A878-63EA-4292-83F0-4290463B2F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5685E1-21FA-43FD-9C35-8FB11FE14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325</Words>
  <Application>Microsoft Office PowerPoint</Application>
  <PresentationFormat>Προσαρμογή</PresentationFormat>
  <Paragraphs>76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Calibri</vt:lpstr>
      <vt:lpstr>Times New Roman</vt:lpstr>
      <vt:lpstr>Arial Black</vt:lpstr>
      <vt:lpstr>Arial</vt:lpstr>
      <vt:lpstr>Tahoma</vt:lpstr>
      <vt:lpstr>Office Theme</vt:lpstr>
      <vt:lpstr>Technical Assistance Budget  GREECE – NORTH MACEDONIA 2021-2027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roadshow GRBG</dc:title>
  <dc:creator>ΒΛΑΔΙΚΑΣ ΑΘΑΝΑΣΙΟΣ (VLADIKAS ATHANASIOS)</dc:creator>
  <cp:lastModifiedBy>user</cp:lastModifiedBy>
  <cp:revision>356</cp:revision>
  <dcterms:created xsi:type="dcterms:W3CDTF">2006-08-16T00:00:00Z</dcterms:created>
  <dcterms:modified xsi:type="dcterms:W3CDTF">2023-11-06T20:45:47Z</dcterms:modified>
  <dc:identifier>DAFQ4rCQ3o8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0x010100B9888C76746EDC4F9E603DA0634AB05F</vt:lpwstr>
  </property>
</Properties>
</file>