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8" r:id="rId1"/>
    <p:sldMasterId id="2147483690" r:id="rId2"/>
  </p:sldMasterIdLst>
  <p:notesMasterIdLst>
    <p:notesMasterId r:id="rId10"/>
  </p:notesMasterIdLst>
  <p:sldIdLst>
    <p:sldId id="272" r:id="rId3"/>
    <p:sldId id="419" r:id="rId4"/>
    <p:sldId id="421" r:id="rId5"/>
    <p:sldId id="420" r:id="rId6"/>
    <p:sldId id="422" r:id="rId7"/>
    <p:sldId id="423" r:id="rId8"/>
    <p:sldId id="356" r:id="rId9"/>
  </p:sldIdLst>
  <p:sldSz cx="9753600" cy="7315200"/>
  <p:notesSz cx="6805613" cy="9944100"/>
  <p:embeddedFontLs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
      <p:font typeface="Corbel" panose="020B0503020204020204" pitchFamily="34" charset="0"/>
      <p:regular r:id="rId17"/>
      <p:bold r:id="rId18"/>
      <p:italic r:id="rId19"/>
      <p:boldItalic r:id="rId20"/>
    </p:embeddedFont>
  </p:embeddedFont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F3D1"/>
    <a:srgbClr val="99CCFF"/>
    <a:srgbClr val="F79B4F"/>
    <a:srgbClr val="725892"/>
    <a:srgbClr val="6BA42C"/>
    <a:srgbClr val="AFDC7E"/>
    <a:srgbClr val="8AC9DA"/>
    <a:srgbClr val="134AB7"/>
    <a:srgbClr val="DC690A"/>
    <a:srgbClr val="0EBA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01" d="100"/>
          <a:sy n="101" d="100"/>
        </p:scale>
        <p:origin x="172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4.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70FD8F-0050-42E3-8B3A-6ED7CFB9852E}" type="doc">
      <dgm:prSet loTypeId="urn:microsoft.com/office/officeart/2016/7/layout/RoundedRectangleTimeline" loCatId="process" qsTypeId="urn:microsoft.com/office/officeart/2005/8/quickstyle/simple1" qsCatId="simple" csTypeId="urn:microsoft.com/office/officeart/2005/8/colors/accent1_3" csCatId="accent1" phldr="1"/>
      <dgm:spPr/>
      <dgm:t>
        <a:bodyPr rtlCol="0"/>
        <a:lstStyle/>
        <a:p>
          <a:pPr rtl="0"/>
          <a:endParaRPr lang="en-US"/>
        </a:p>
      </dgm:t>
    </dgm:pt>
    <dgm:pt modelId="{8DB5D7D5-6A1C-4ABC-8850-759A9D876047}">
      <dgm:prSet/>
      <dgm:spPr/>
      <dgm:t>
        <a:bodyPr rtlCol="0"/>
        <a:lstStyle/>
        <a:p>
          <a:pPr rtl="0"/>
          <a:r>
            <a:rPr lang="en-US" dirty="0"/>
            <a:t>November </a:t>
          </a:r>
          <a:r>
            <a:rPr lang="el-GR" dirty="0"/>
            <a:t>2023</a:t>
          </a:r>
          <a:endParaRPr lang="el" dirty="0"/>
        </a:p>
      </dgm:t>
    </dgm:pt>
    <dgm:pt modelId="{D8874F40-D7B0-41DE-BB6F-A6014FEAB2D7}" type="parTrans" cxnId="{C5202EE1-10E9-4076-9D55-9E0CF8B152AF}">
      <dgm:prSet/>
      <dgm:spPr/>
      <dgm:t>
        <a:bodyPr rtlCol="0"/>
        <a:lstStyle/>
        <a:p>
          <a:pPr rtl="0"/>
          <a:endParaRPr lang="en-US"/>
        </a:p>
      </dgm:t>
    </dgm:pt>
    <dgm:pt modelId="{BD6E0A2E-99C8-4F5A-971A-CD211D1099FF}" type="sibTrans" cxnId="{C5202EE1-10E9-4076-9D55-9E0CF8B152AF}">
      <dgm:prSet/>
      <dgm:spPr/>
      <dgm:t>
        <a:bodyPr rtlCol="0"/>
        <a:lstStyle/>
        <a:p>
          <a:pPr rtl="0"/>
          <a:endParaRPr lang="en-US"/>
        </a:p>
      </dgm:t>
    </dgm:pt>
    <dgm:pt modelId="{C5146535-FD3D-4589-98A3-623B8DA4B8DB}">
      <dgm:prSet/>
      <dgm:spPr/>
      <dgm:t>
        <a:bodyPr rtlCol="0"/>
        <a:lstStyle/>
        <a:p>
          <a:pPr rtl="0"/>
          <a:r>
            <a:rPr lang="en-US" dirty="0"/>
            <a:t>April 2024</a:t>
          </a:r>
          <a:endParaRPr lang="el" dirty="0"/>
        </a:p>
      </dgm:t>
    </dgm:pt>
    <dgm:pt modelId="{20848F78-EC70-4162-96CE-CC68006930F0}" type="parTrans" cxnId="{8EBF857E-7408-4941-91E4-293B0F59EEF7}">
      <dgm:prSet/>
      <dgm:spPr/>
      <dgm:t>
        <a:bodyPr rtlCol="0"/>
        <a:lstStyle/>
        <a:p>
          <a:pPr rtl="0"/>
          <a:endParaRPr lang="en-US"/>
        </a:p>
      </dgm:t>
    </dgm:pt>
    <dgm:pt modelId="{7A3CCAF8-AC3A-401E-AEDD-44BBC1AA9C31}" type="sibTrans" cxnId="{8EBF857E-7408-4941-91E4-293B0F59EEF7}">
      <dgm:prSet/>
      <dgm:spPr/>
      <dgm:t>
        <a:bodyPr rtlCol="0"/>
        <a:lstStyle/>
        <a:p>
          <a:pPr rtl="0"/>
          <a:endParaRPr lang="en-US"/>
        </a:p>
      </dgm:t>
    </dgm:pt>
    <dgm:pt modelId="{E80CA270-6C90-4E17-ACEA-46B56AD54DD1}">
      <dgm:prSet custT="1"/>
      <dgm:spPr/>
      <dgm:t>
        <a:bodyPr rtlCol="0"/>
        <a:lstStyle/>
        <a:p>
          <a:pPr rtl="0"/>
          <a:r>
            <a:rPr lang="en-US" sz="1600" b="1" kern="1200" dirty="0"/>
            <a:t>1st Call– Open-Common Projects| </a:t>
          </a:r>
          <a:r>
            <a:rPr lang="en-US" sz="1600" b="1" kern="1200" dirty="0">
              <a:solidFill>
                <a:srgbClr val="9AC43D"/>
              </a:solidFill>
            </a:rPr>
            <a:t>P1 – R.S.O. 2.6. – 2.7.</a:t>
          </a:r>
          <a:r>
            <a:rPr lang="en-US" sz="1600" b="1" kern="1200" dirty="0">
              <a:solidFill>
                <a:schemeClr val="tx1"/>
              </a:solidFill>
            </a:rPr>
            <a:t>&amp;</a:t>
          </a:r>
          <a:r>
            <a:rPr lang="en-US" sz="1600" b="1" kern="1200" dirty="0">
              <a:solidFill>
                <a:srgbClr val="9AC43D"/>
              </a:solidFill>
            </a:rPr>
            <a:t> </a:t>
          </a:r>
          <a:r>
            <a:rPr lang="en-US" sz="1600" b="1" kern="1200" dirty="0">
              <a:solidFill>
                <a:schemeClr val="accent1">
                  <a:lumMod val="60000"/>
                  <a:lumOff val="40000"/>
                </a:schemeClr>
              </a:solidFill>
            </a:rPr>
            <a:t>P3 –R.S.O. 4.5, 4.6</a:t>
          </a:r>
          <a:r>
            <a:rPr lang="en-US" sz="1600" b="1" kern="1200" dirty="0">
              <a:solidFill>
                <a:srgbClr val="DF5D5A"/>
              </a:solidFill>
              <a:latin typeface="Corbel" panose="020B0503020204020204"/>
              <a:ea typeface="+mn-ea"/>
              <a:cs typeface="+mn-cs"/>
            </a:rPr>
            <a:t> </a:t>
          </a:r>
          <a:br>
            <a:rPr lang="en-US" sz="1600" kern="1200" dirty="0"/>
          </a:br>
          <a:endParaRPr lang="el" sz="1600" kern="1200" dirty="0"/>
        </a:p>
      </dgm:t>
    </dgm:pt>
    <dgm:pt modelId="{7EEC8067-96EF-4BE0-8BE3-BA59ED78A31F}" type="parTrans" cxnId="{2DC28DF8-5C1B-4F53-A4C1-D5B63FB54BAF}">
      <dgm:prSet/>
      <dgm:spPr/>
      <dgm:t>
        <a:bodyPr rtlCol="0"/>
        <a:lstStyle/>
        <a:p>
          <a:pPr rtl="0"/>
          <a:endParaRPr lang="en-US"/>
        </a:p>
      </dgm:t>
    </dgm:pt>
    <dgm:pt modelId="{1AFE46E5-6B07-4894-8ECB-21BD7E7B8AF1}" type="sibTrans" cxnId="{2DC28DF8-5C1B-4F53-A4C1-D5B63FB54BAF}">
      <dgm:prSet/>
      <dgm:spPr/>
      <dgm:t>
        <a:bodyPr rtlCol="0"/>
        <a:lstStyle/>
        <a:p>
          <a:pPr rtl="0"/>
          <a:endParaRPr lang="en-US"/>
        </a:p>
      </dgm:t>
    </dgm:pt>
    <dgm:pt modelId="{09C152DA-7620-4852-8162-A77EC3609F3F}">
      <dgm:prSet/>
      <dgm:spPr/>
      <dgm:t>
        <a:bodyPr rtlCol="0"/>
        <a:lstStyle/>
        <a:p>
          <a:pPr rtl="0"/>
          <a:r>
            <a:rPr lang="en-US" dirty="0"/>
            <a:t>September</a:t>
          </a:r>
          <a:r>
            <a:rPr lang="el-GR" dirty="0"/>
            <a:t> 2024</a:t>
          </a:r>
          <a:endParaRPr lang="el" dirty="0"/>
        </a:p>
      </dgm:t>
    </dgm:pt>
    <dgm:pt modelId="{9F6D14C0-6C82-4CBD-8D6D-B0E117B6F2ED}" type="parTrans" cxnId="{23ECAC8B-17A4-4883-AA0E-06D66B7E788A}">
      <dgm:prSet/>
      <dgm:spPr/>
      <dgm:t>
        <a:bodyPr rtlCol="0"/>
        <a:lstStyle/>
        <a:p>
          <a:pPr rtl="0"/>
          <a:endParaRPr lang="en-US"/>
        </a:p>
      </dgm:t>
    </dgm:pt>
    <dgm:pt modelId="{0AE8D36D-0F0F-4206-AE39-0A2D73987B68}" type="sibTrans" cxnId="{23ECAC8B-17A4-4883-AA0E-06D66B7E788A}">
      <dgm:prSet/>
      <dgm:spPr/>
      <dgm:t>
        <a:bodyPr rtlCol="0"/>
        <a:lstStyle/>
        <a:p>
          <a:pPr rtl="0"/>
          <a:endParaRPr lang="en-US"/>
        </a:p>
      </dgm:t>
    </dgm:pt>
    <dgm:pt modelId="{4C8D31EA-B752-4E5C-8E0E-0790F3DACEF7}">
      <dgm:prSet custT="1"/>
      <dgm:spPr/>
      <dgm:t>
        <a:bodyPr rtlCol="0"/>
        <a:lstStyle/>
        <a:p>
          <a:pPr rtl="0"/>
          <a:endParaRPr lang="el-GR" sz="1600" b="1" dirty="0"/>
        </a:p>
        <a:p>
          <a:pPr rtl="0"/>
          <a:endParaRPr lang="el-GR" sz="1600" b="1" dirty="0"/>
        </a:p>
        <a:p>
          <a:pPr rtl="0"/>
          <a:endParaRPr lang="el-GR" sz="1600" b="1" dirty="0"/>
        </a:p>
      </dgm:t>
    </dgm:pt>
    <dgm:pt modelId="{A9949F98-3ADC-4C9D-B567-080B43E07196}" type="parTrans" cxnId="{669D88E1-A28B-48E4-BBC9-ED7BA2FBD69B}">
      <dgm:prSet/>
      <dgm:spPr/>
      <dgm:t>
        <a:bodyPr/>
        <a:lstStyle/>
        <a:p>
          <a:endParaRPr lang="el-GR"/>
        </a:p>
      </dgm:t>
    </dgm:pt>
    <dgm:pt modelId="{C8DA69C5-BF82-45C2-AB2F-77FE9DD63F8D}" type="sibTrans" cxnId="{669D88E1-A28B-48E4-BBC9-ED7BA2FBD69B}">
      <dgm:prSet/>
      <dgm:spPr/>
      <dgm:t>
        <a:bodyPr/>
        <a:lstStyle/>
        <a:p>
          <a:endParaRPr lang="el-GR"/>
        </a:p>
      </dgm:t>
    </dgm:pt>
    <dgm:pt modelId="{59AAE906-3608-49B5-A198-7988DAC64BF1}">
      <dgm:prSet/>
      <dgm:spPr/>
      <dgm:t>
        <a:bodyPr rtlCol="0"/>
        <a:lstStyle/>
        <a:p>
          <a:pPr rtl="0"/>
          <a:r>
            <a:rPr lang="en-US" dirty="0"/>
            <a:t>November 2024</a:t>
          </a:r>
          <a:endParaRPr lang="el" dirty="0"/>
        </a:p>
      </dgm:t>
    </dgm:pt>
    <dgm:pt modelId="{01592C2E-AB12-4CC5-9121-93B884ADD55A}" type="parTrans" cxnId="{5648E8EF-5B80-4088-A08B-BEC36FB9474B}">
      <dgm:prSet/>
      <dgm:spPr/>
      <dgm:t>
        <a:bodyPr/>
        <a:lstStyle/>
        <a:p>
          <a:endParaRPr lang="el-GR"/>
        </a:p>
      </dgm:t>
    </dgm:pt>
    <dgm:pt modelId="{6678B35C-9A8B-40BD-AB10-8583FFED7A58}" type="sibTrans" cxnId="{5648E8EF-5B80-4088-A08B-BEC36FB9474B}">
      <dgm:prSet/>
      <dgm:spPr/>
      <dgm:t>
        <a:bodyPr/>
        <a:lstStyle/>
        <a:p>
          <a:endParaRPr lang="el-GR"/>
        </a:p>
      </dgm:t>
    </dgm:pt>
    <dgm:pt modelId="{96262926-A67D-4E4E-9515-5EBC67F0B634}">
      <dgm:prSet custT="1"/>
      <dgm:spPr/>
      <dgm:t>
        <a:bodyPr rtlCol="0"/>
        <a:lstStyle/>
        <a:p>
          <a:pPr rtl="0"/>
          <a:r>
            <a:rPr lang="el-GR" sz="1600" b="1" kern="1200" dirty="0"/>
            <a:t> </a:t>
          </a:r>
        </a:p>
        <a:p>
          <a:pPr rtl="0"/>
          <a:endParaRPr lang="el-GR" sz="1600" b="1" kern="1200" dirty="0"/>
        </a:p>
      </dgm:t>
    </dgm:pt>
    <dgm:pt modelId="{1DA7ACEB-F642-43C1-BCB5-F580B9B985B9}" type="sibTrans" cxnId="{8C5B110A-FBC3-4CBF-BED2-413E87D4DAD5}">
      <dgm:prSet/>
      <dgm:spPr/>
      <dgm:t>
        <a:bodyPr rtlCol="0"/>
        <a:lstStyle/>
        <a:p>
          <a:pPr rtl="0"/>
          <a:endParaRPr lang="en-US"/>
        </a:p>
      </dgm:t>
    </dgm:pt>
    <dgm:pt modelId="{EC74E552-C501-4B0E-9400-E8B410F53D50}" type="parTrans" cxnId="{8C5B110A-FBC3-4CBF-BED2-413E87D4DAD5}">
      <dgm:prSet/>
      <dgm:spPr/>
      <dgm:t>
        <a:bodyPr rtlCol="0"/>
        <a:lstStyle/>
        <a:p>
          <a:pPr rtl="0"/>
          <a:endParaRPr lang="en-US"/>
        </a:p>
      </dgm:t>
    </dgm:pt>
    <dgm:pt modelId="{AB52B3CC-6563-466D-BFC3-9B6B5AFA0881}" type="pres">
      <dgm:prSet presAssocID="{6A70FD8F-0050-42E3-8B3A-6ED7CFB9852E}" presName="Name0" presStyleCnt="0">
        <dgm:presLayoutVars>
          <dgm:chMax/>
          <dgm:chPref/>
          <dgm:animLvl val="lvl"/>
        </dgm:presLayoutVars>
      </dgm:prSet>
      <dgm:spPr/>
    </dgm:pt>
    <dgm:pt modelId="{815EDF7B-AC93-4A61-87AA-CAA5D85C31A8}" type="pres">
      <dgm:prSet presAssocID="{8DB5D7D5-6A1C-4ABC-8850-759A9D876047}" presName="composite1" presStyleCnt="0"/>
      <dgm:spPr/>
    </dgm:pt>
    <dgm:pt modelId="{954381E7-0584-46DD-8108-E9BF4F2B5005}" type="pres">
      <dgm:prSet presAssocID="{8DB5D7D5-6A1C-4ABC-8850-759A9D876047}" presName="parent1" presStyleLbl="alignNode1" presStyleIdx="0" presStyleCnt="4">
        <dgm:presLayoutVars>
          <dgm:chMax val="1"/>
          <dgm:chPref val="1"/>
          <dgm:bulletEnabled val="1"/>
        </dgm:presLayoutVars>
      </dgm:prSet>
      <dgm:spPr/>
    </dgm:pt>
    <dgm:pt modelId="{5A1B764B-0DC5-47CD-BDEA-9E67799496EC}" type="pres">
      <dgm:prSet presAssocID="{8DB5D7D5-6A1C-4ABC-8850-759A9D876047}" presName="Childtext1" presStyleLbl="revTx" presStyleIdx="0" presStyleCnt="4" custLinFactY="-14739" custLinFactNeighborX="-2371" custLinFactNeighborY="-100000">
        <dgm:presLayoutVars>
          <dgm:bulletEnabled val="1"/>
        </dgm:presLayoutVars>
      </dgm:prSet>
      <dgm:spPr/>
    </dgm:pt>
    <dgm:pt modelId="{122B38A3-0442-4747-820C-1F37877E2B0E}" type="pres">
      <dgm:prSet presAssocID="{8DB5D7D5-6A1C-4ABC-8850-759A9D876047}" presName="ConnectLine1" presStyleLbl="sibTrans1D1" presStyleIdx="0" presStyleCnt="4" custFlipVert="1" custFlipHor="0" custSzX="45720" custScaleY="70407" custLinFactY="100000" custLinFactNeighborX="69909" custLinFactNeighborY="136564"/>
      <dgm:spPr>
        <a:noFill/>
        <a:ln w="12700" cap="rnd" cmpd="sng" algn="ctr">
          <a:noFill/>
          <a:prstDash val="dash"/>
        </a:ln>
        <a:effectLst/>
      </dgm:spPr>
    </dgm:pt>
    <dgm:pt modelId="{A73181F6-69BB-4A47-8277-4671A45AC8C8}" type="pres">
      <dgm:prSet presAssocID="{8DB5D7D5-6A1C-4ABC-8850-759A9D876047}" presName="ConnectLineEnd1" presStyleLbl="lnNode1" presStyleIdx="0" presStyleCnt="4" custLinFactNeighborX="8525" custLinFactNeighborY="46884"/>
      <dgm:spPr>
        <a:noFill/>
        <a:ln>
          <a:solidFill>
            <a:schemeClr val="bg1"/>
          </a:solidFill>
        </a:ln>
      </dgm:spPr>
    </dgm:pt>
    <dgm:pt modelId="{6E76EADA-5F61-4A59-B2F8-FA10112079FC}" type="pres">
      <dgm:prSet presAssocID="{8DB5D7D5-6A1C-4ABC-8850-759A9D876047}" presName="EmptyPane1" presStyleCnt="0"/>
      <dgm:spPr/>
    </dgm:pt>
    <dgm:pt modelId="{A8189248-0785-43F1-844C-4DE92841F254}" type="pres">
      <dgm:prSet presAssocID="{BD6E0A2E-99C8-4F5A-971A-CD211D1099FF}" presName="spaceBetweenRectangles1" presStyleCnt="0"/>
      <dgm:spPr/>
    </dgm:pt>
    <dgm:pt modelId="{218D9CD7-D48D-464C-9A1C-0F322EC540B3}" type="pres">
      <dgm:prSet presAssocID="{C5146535-FD3D-4589-98A3-623B8DA4B8DB}" presName="composite1" presStyleCnt="0"/>
      <dgm:spPr/>
    </dgm:pt>
    <dgm:pt modelId="{30804A27-188E-4A17-8FFE-97BCCA0597B8}" type="pres">
      <dgm:prSet presAssocID="{C5146535-FD3D-4589-98A3-623B8DA4B8DB}" presName="parent1" presStyleLbl="alignNode1" presStyleIdx="1" presStyleCnt="4">
        <dgm:presLayoutVars>
          <dgm:chMax val="1"/>
          <dgm:chPref val="1"/>
          <dgm:bulletEnabled val="1"/>
        </dgm:presLayoutVars>
      </dgm:prSet>
      <dgm:spPr/>
    </dgm:pt>
    <dgm:pt modelId="{DF65791B-462E-4589-B98D-F60587330CA8}" type="pres">
      <dgm:prSet presAssocID="{C5146535-FD3D-4589-98A3-623B8DA4B8DB}" presName="Childtext1" presStyleLbl="revTx" presStyleIdx="1" presStyleCnt="4" custScaleX="71106" custLinFactNeighborX="-66291" custLinFactNeighborY="-12279">
        <dgm:presLayoutVars>
          <dgm:bulletEnabled val="1"/>
        </dgm:presLayoutVars>
      </dgm:prSet>
      <dgm:spPr/>
    </dgm:pt>
    <dgm:pt modelId="{DBA410EB-5F61-4F46-92D9-C5B0AA59EE15}" type="pres">
      <dgm:prSet presAssocID="{C5146535-FD3D-4589-98A3-623B8DA4B8DB}" presName="ConnectLine1" presStyleLbl="sibTrans1D1" presStyleIdx="1" presStyleCnt="4"/>
      <dgm:spPr>
        <a:noFill/>
        <a:ln w="12700" cap="rnd" cmpd="sng" algn="ctr">
          <a:solidFill>
            <a:schemeClr val="bg1"/>
          </a:solidFill>
          <a:prstDash val="dash"/>
        </a:ln>
        <a:effectLst/>
      </dgm:spPr>
    </dgm:pt>
    <dgm:pt modelId="{E1220EDB-B75C-43A5-B862-97E4C09130A7}" type="pres">
      <dgm:prSet presAssocID="{C5146535-FD3D-4589-98A3-623B8DA4B8DB}" presName="ConnectLineEnd1" presStyleLbl="lnNode1" presStyleIdx="1" presStyleCnt="4"/>
      <dgm:spPr>
        <a:solidFill>
          <a:schemeClr val="bg1"/>
        </a:solidFill>
      </dgm:spPr>
    </dgm:pt>
    <dgm:pt modelId="{D8849157-215F-4E70-9735-315E97B5AC5C}" type="pres">
      <dgm:prSet presAssocID="{C5146535-FD3D-4589-98A3-623B8DA4B8DB}" presName="EmptyPane1" presStyleCnt="0"/>
      <dgm:spPr/>
    </dgm:pt>
    <dgm:pt modelId="{7C467054-22FE-4C18-9934-29D7168DFF63}" type="pres">
      <dgm:prSet presAssocID="{7A3CCAF8-AC3A-401E-AEDD-44BBC1AA9C31}" presName="spaceBetweenRectangles1" presStyleCnt="0"/>
      <dgm:spPr/>
    </dgm:pt>
    <dgm:pt modelId="{3E3E944D-A6EC-4962-9AC1-C585A4F97BDA}" type="pres">
      <dgm:prSet presAssocID="{09C152DA-7620-4852-8162-A77EC3609F3F}" presName="composite1" presStyleCnt="0"/>
      <dgm:spPr/>
    </dgm:pt>
    <dgm:pt modelId="{566B79CB-1A41-4F5C-BF91-58D94BF93913}" type="pres">
      <dgm:prSet presAssocID="{09C152DA-7620-4852-8162-A77EC3609F3F}" presName="parent1" presStyleLbl="alignNode1" presStyleIdx="2" presStyleCnt="4">
        <dgm:presLayoutVars>
          <dgm:chMax val="1"/>
          <dgm:chPref val="1"/>
          <dgm:bulletEnabled val="1"/>
        </dgm:presLayoutVars>
      </dgm:prSet>
      <dgm:spPr/>
    </dgm:pt>
    <dgm:pt modelId="{B4723E2A-4FF1-452A-BD25-8EC364F15A6F}" type="pres">
      <dgm:prSet presAssocID="{09C152DA-7620-4852-8162-A77EC3609F3F}" presName="Childtext1" presStyleLbl="revTx" presStyleIdx="2" presStyleCnt="4">
        <dgm:presLayoutVars>
          <dgm:bulletEnabled val="1"/>
        </dgm:presLayoutVars>
      </dgm:prSet>
      <dgm:spPr/>
    </dgm:pt>
    <dgm:pt modelId="{440E9361-37D2-4157-AF38-7B49AD23708B}" type="pres">
      <dgm:prSet presAssocID="{09C152DA-7620-4852-8162-A77EC3609F3F}" presName="ConnectLine1" presStyleLbl="sibTrans1D1" presStyleIdx="2" presStyleCnt="4"/>
      <dgm:spPr>
        <a:noFill/>
        <a:ln w="12700" cap="rnd" cmpd="sng" algn="ctr">
          <a:solidFill>
            <a:schemeClr val="bg1"/>
          </a:solidFill>
          <a:prstDash val="dash"/>
        </a:ln>
        <a:effectLst/>
      </dgm:spPr>
    </dgm:pt>
    <dgm:pt modelId="{C45E7B63-1C71-483E-A3A8-705CE86D4D8E}" type="pres">
      <dgm:prSet presAssocID="{09C152DA-7620-4852-8162-A77EC3609F3F}" presName="ConnectLineEnd1" presStyleLbl="lnNode1" presStyleIdx="2" presStyleCnt="4"/>
      <dgm:spPr>
        <a:noFill/>
      </dgm:spPr>
    </dgm:pt>
    <dgm:pt modelId="{4174F691-D9D3-451C-9893-D177DC3AED58}" type="pres">
      <dgm:prSet presAssocID="{09C152DA-7620-4852-8162-A77EC3609F3F}" presName="EmptyPane1" presStyleCnt="0"/>
      <dgm:spPr/>
    </dgm:pt>
    <dgm:pt modelId="{4F097506-411D-428F-AD8F-F23BBA482400}" type="pres">
      <dgm:prSet presAssocID="{0AE8D36D-0F0F-4206-AE39-0A2D73987B68}" presName="spaceBetweenRectangles1" presStyleCnt="0"/>
      <dgm:spPr/>
    </dgm:pt>
    <dgm:pt modelId="{94BB092A-5431-4DE6-8816-7E2742B34D53}" type="pres">
      <dgm:prSet presAssocID="{59AAE906-3608-49B5-A198-7988DAC64BF1}" presName="composite1" presStyleCnt="0"/>
      <dgm:spPr/>
    </dgm:pt>
    <dgm:pt modelId="{37A76706-FF3B-48F2-8CD3-2F44D3F36A86}" type="pres">
      <dgm:prSet presAssocID="{59AAE906-3608-49B5-A198-7988DAC64BF1}" presName="parent1" presStyleLbl="alignNode1" presStyleIdx="3" presStyleCnt="4" custLinFactNeighborX="1235" custLinFactNeighborY="-30409">
        <dgm:presLayoutVars>
          <dgm:chMax val="1"/>
          <dgm:chPref val="1"/>
          <dgm:bulletEnabled val="1"/>
        </dgm:presLayoutVars>
      </dgm:prSet>
      <dgm:spPr/>
    </dgm:pt>
    <dgm:pt modelId="{B88AD51C-AE6D-4A09-A3BB-594F247A1B60}" type="pres">
      <dgm:prSet presAssocID="{59AAE906-3608-49B5-A198-7988DAC64BF1}" presName="Childtext1" presStyleLbl="revTx" presStyleIdx="3" presStyleCnt="4" custScaleX="48229" custScaleY="62784" custLinFactX="-10579" custLinFactY="-100000" custLinFactNeighborX="-100000" custLinFactNeighborY="-108739">
        <dgm:presLayoutVars>
          <dgm:bulletEnabled val="1"/>
        </dgm:presLayoutVars>
      </dgm:prSet>
      <dgm:spPr/>
    </dgm:pt>
    <dgm:pt modelId="{14FAC5F6-60A7-49AE-A92F-92B920E2A5D4}" type="pres">
      <dgm:prSet presAssocID="{59AAE906-3608-49B5-A198-7988DAC64BF1}" presName="ConnectLine1" presStyleLbl="sibTrans1D1" presStyleIdx="3" presStyleCnt="4"/>
      <dgm:spPr>
        <a:noFill/>
        <a:ln w="10000" cap="flat" cmpd="sng" algn="ctr">
          <a:solidFill>
            <a:schemeClr val="bg1"/>
          </a:solidFill>
          <a:prstDash val="dash"/>
        </a:ln>
        <a:effectLst/>
      </dgm:spPr>
    </dgm:pt>
    <dgm:pt modelId="{27F81141-633F-4BEA-B3DD-0CE4552156F8}" type="pres">
      <dgm:prSet presAssocID="{59AAE906-3608-49B5-A198-7988DAC64BF1}" presName="ConnectLineEnd1" presStyleLbl="lnNode1" presStyleIdx="3" presStyleCnt="4"/>
      <dgm:spPr>
        <a:noFill/>
      </dgm:spPr>
    </dgm:pt>
    <dgm:pt modelId="{C9071901-1805-4BE3-A472-E2C5BE6ED990}" type="pres">
      <dgm:prSet presAssocID="{59AAE906-3608-49B5-A198-7988DAC64BF1}" presName="EmptyPane1" presStyleCnt="0"/>
      <dgm:spPr/>
    </dgm:pt>
  </dgm:ptLst>
  <dgm:cxnLst>
    <dgm:cxn modelId="{5C25BB02-FA66-40A4-9DA6-9E1CAE3A8D4E}" type="presOf" srcId="{C5146535-FD3D-4589-98A3-623B8DA4B8DB}" destId="{30804A27-188E-4A17-8FFE-97BCCA0597B8}" srcOrd="0" destOrd="0" presId="urn:microsoft.com/office/officeart/2016/7/layout/RoundedRectangleTimeline"/>
    <dgm:cxn modelId="{8C5B110A-FBC3-4CBF-BED2-413E87D4DAD5}" srcId="{8DB5D7D5-6A1C-4ABC-8850-759A9D876047}" destId="{96262926-A67D-4E4E-9515-5EBC67F0B634}" srcOrd="0" destOrd="0" parTransId="{EC74E552-C501-4B0E-9400-E8B410F53D50}" sibTransId="{1DA7ACEB-F642-43C1-BCB5-F580B9B985B9}"/>
    <dgm:cxn modelId="{84C67813-55CE-4EBC-9032-03BD847DC17E}" type="presOf" srcId="{6A70FD8F-0050-42E3-8B3A-6ED7CFB9852E}" destId="{AB52B3CC-6563-466D-BFC3-9B6B5AFA0881}" srcOrd="0" destOrd="0" presId="urn:microsoft.com/office/officeart/2016/7/layout/RoundedRectangleTimeline"/>
    <dgm:cxn modelId="{22ECA226-C4EA-44F1-BCB5-77F78841DA6F}" type="presOf" srcId="{09C152DA-7620-4852-8162-A77EC3609F3F}" destId="{566B79CB-1A41-4F5C-BF91-58D94BF93913}" srcOrd="0" destOrd="0" presId="urn:microsoft.com/office/officeart/2016/7/layout/RoundedRectangleTimeline"/>
    <dgm:cxn modelId="{F9B2D375-40BE-4E5D-AA88-61805FBFF819}" type="presOf" srcId="{8DB5D7D5-6A1C-4ABC-8850-759A9D876047}" destId="{954381E7-0584-46DD-8108-E9BF4F2B5005}" srcOrd="0" destOrd="0" presId="urn:microsoft.com/office/officeart/2016/7/layout/RoundedRectangleTimeline"/>
    <dgm:cxn modelId="{8EBF857E-7408-4941-91E4-293B0F59EEF7}" srcId="{6A70FD8F-0050-42E3-8B3A-6ED7CFB9852E}" destId="{C5146535-FD3D-4589-98A3-623B8DA4B8DB}" srcOrd="1" destOrd="0" parTransId="{20848F78-EC70-4162-96CE-CC68006930F0}" sibTransId="{7A3CCAF8-AC3A-401E-AEDD-44BBC1AA9C31}"/>
    <dgm:cxn modelId="{23ECAC8B-17A4-4883-AA0E-06D66B7E788A}" srcId="{6A70FD8F-0050-42E3-8B3A-6ED7CFB9852E}" destId="{09C152DA-7620-4852-8162-A77EC3609F3F}" srcOrd="2" destOrd="0" parTransId="{9F6D14C0-6C82-4CBD-8D6D-B0E117B6F2ED}" sibTransId="{0AE8D36D-0F0F-4206-AE39-0A2D73987B68}"/>
    <dgm:cxn modelId="{F9540599-A193-456C-A9A9-8962E3855B0B}" type="presOf" srcId="{96262926-A67D-4E4E-9515-5EBC67F0B634}" destId="{5A1B764B-0DC5-47CD-BDEA-9E67799496EC}" srcOrd="0" destOrd="0" presId="urn:microsoft.com/office/officeart/2016/7/layout/RoundedRectangleTimeline"/>
    <dgm:cxn modelId="{ADA92D9E-50E8-4C22-9526-C1BE391F6F39}" type="presOf" srcId="{59AAE906-3608-49B5-A198-7988DAC64BF1}" destId="{37A76706-FF3B-48F2-8CD3-2F44D3F36A86}" srcOrd="0" destOrd="0" presId="urn:microsoft.com/office/officeart/2016/7/layout/RoundedRectangleTimeline"/>
    <dgm:cxn modelId="{E13585A2-54F2-486A-B317-F4D6AF7E83B9}" type="presOf" srcId="{E80CA270-6C90-4E17-ACEA-46B56AD54DD1}" destId="{DF65791B-462E-4589-B98D-F60587330CA8}" srcOrd="0" destOrd="0" presId="urn:microsoft.com/office/officeart/2016/7/layout/RoundedRectangleTimeline"/>
    <dgm:cxn modelId="{454E18DD-1E07-4ACE-86E0-CCEA6C9742BA}" type="presOf" srcId="{4C8D31EA-B752-4E5C-8E0E-0790F3DACEF7}" destId="{B88AD51C-AE6D-4A09-A3BB-594F247A1B60}" srcOrd="0" destOrd="0" presId="urn:microsoft.com/office/officeart/2016/7/layout/RoundedRectangleTimeline"/>
    <dgm:cxn modelId="{C5202EE1-10E9-4076-9D55-9E0CF8B152AF}" srcId="{6A70FD8F-0050-42E3-8B3A-6ED7CFB9852E}" destId="{8DB5D7D5-6A1C-4ABC-8850-759A9D876047}" srcOrd="0" destOrd="0" parTransId="{D8874F40-D7B0-41DE-BB6F-A6014FEAB2D7}" sibTransId="{BD6E0A2E-99C8-4F5A-971A-CD211D1099FF}"/>
    <dgm:cxn modelId="{669D88E1-A28B-48E4-BBC9-ED7BA2FBD69B}" srcId="{59AAE906-3608-49B5-A198-7988DAC64BF1}" destId="{4C8D31EA-B752-4E5C-8E0E-0790F3DACEF7}" srcOrd="0" destOrd="0" parTransId="{A9949F98-3ADC-4C9D-B567-080B43E07196}" sibTransId="{C8DA69C5-BF82-45C2-AB2F-77FE9DD63F8D}"/>
    <dgm:cxn modelId="{5648E8EF-5B80-4088-A08B-BEC36FB9474B}" srcId="{6A70FD8F-0050-42E3-8B3A-6ED7CFB9852E}" destId="{59AAE906-3608-49B5-A198-7988DAC64BF1}" srcOrd="3" destOrd="0" parTransId="{01592C2E-AB12-4CC5-9121-93B884ADD55A}" sibTransId="{6678B35C-9A8B-40BD-AB10-8583FFED7A58}"/>
    <dgm:cxn modelId="{2DC28DF8-5C1B-4F53-A4C1-D5B63FB54BAF}" srcId="{C5146535-FD3D-4589-98A3-623B8DA4B8DB}" destId="{E80CA270-6C90-4E17-ACEA-46B56AD54DD1}" srcOrd="0" destOrd="0" parTransId="{7EEC8067-96EF-4BE0-8BE3-BA59ED78A31F}" sibTransId="{1AFE46E5-6B07-4894-8ECB-21BD7E7B8AF1}"/>
    <dgm:cxn modelId="{76459B4A-BC95-4631-A3CC-1410E80D5DFD}" type="presParOf" srcId="{AB52B3CC-6563-466D-BFC3-9B6B5AFA0881}" destId="{815EDF7B-AC93-4A61-87AA-CAA5D85C31A8}" srcOrd="0" destOrd="0" presId="urn:microsoft.com/office/officeart/2016/7/layout/RoundedRectangleTimeline"/>
    <dgm:cxn modelId="{4238FA88-CE43-4680-BFB0-73DED5612698}" type="presParOf" srcId="{815EDF7B-AC93-4A61-87AA-CAA5D85C31A8}" destId="{954381E7-0584-46DD-8108-E9BF4F2B5005}" srcOrd="0" destOrd="0" presId="urn:microsoft.com/office/officeart/2016/7/layout/RoundedRectangleTimeline"/>
    <dgm:cxn modelId="{6497CE05-0893-4952-B18A-28D71D90B841}" type="presParOf" srcId="{815EDF7B-AC93-4A61-87AA-CAA5D85C31A8}" destId="{5A1B764B-0DC5-47CD-BDEA-9E67799496EC}" srcOrd="1" destOrd="0" presId="urn:microsoft.com/office/officeart/2016/7/layout/RoundedRectangleTimeline"/>
    <dgm:cxn modelId="{CB8BA570-C0D4-4400-BED8-C9BC961A6553}" type="presParOf" srcId="{815EDF7B-AC93-4A61-87AA-CAA5D85C31A8}" destId="{122B38A3-0442-4747-820C-1F37877E2B0E}" srcOrd="2" destOrd="0" presId="urn:microsoft.com/office/officeart/2016/7/layout/RoundedRectangleTimeline"/>
    <dgm:cxn modelId="{82FC1E36-99F3-4E1F-8BD1-229D77A82EB1}" type="presParOf" srcId="{815EDF7B-AC93-4A61-87AA-CAA5D85C31A8}" destId="{A73181F6-69BB-4A47-8277-4671A45AC8C8}" srcOrd="3" destOrd="0" presId="urn:microsoft.com/office/officeart/2016/7/layout/RoundedRectangleTimeline"/>
    <dgm:cxn modelId="{7EAD7967-836C-4AB6-AAA2-ED2EF3F29E78}" type="presParOf" srcId="{815EDF7B-AC93-4A61-87AA-CAA5D85C31A8}" destId="{6E76EADA-5F61-4A59-B2F8-FA10112079FC}" srcOrd="4" destOrd="0" presId="urn:microsoft.com/office/officeart/2016/7/layout/RoundedRectangleTimeline"/>
    <dgm:cxn modelId="{3783DE09-7B3D-423E-960C-ED9DB81E314E}" type="presParOf" srcId="{AB52B3CC-6563-466D-BFC3-9B6B5AFA0881}" destId="{A8189248-0785-43F1-844C-4DE92841F254}" srcOrd="1" destOrd="0" presId="urn:microsoft.com/office/officeart/2016/7/layout/RoundedRectangleTimeline"/>
    <dgm:cxn modelId="{38B07C9C-D21D-4E2B-A78B-C30877B2689A}" type="presParOf" srcId="{AB52B3CC-6563-466D-BFC3-9B6B5AFA0881}" destId="{218D9CD7-D48D-464C-9A1C-0F322EC540B3}" srcOrd="2" destOrd="0" presId="urn:microsoft.com/office/officeart/2016/7/layout/RoundedRectangleTimeline"/>
    <dgm:cxn modelId="{E6790483-7B9E-44FB-9EAE-A282A4B9AB73}" type="presParOf" srcId="{218D9CD7-D48D-464C-9A1C-0F322EC540B3}" destId="{30804A27-188E-4A17-8FFE-97BCCA0597B8}" srcOrd="0" destOrd="0" presId="urn:microsoft.com/office/officeart/2016/7/layout/RoundedRectangleTimeline"/>
    <dgm:cxn modelId="{B31BDB48-FB8E-47F4-8F76-B90009D28A96}" type="presParOf" srcId="{218D9CD7-D48D-464C-9A1C-0F322EC540B3}" destId="{DF65791B-462E-4589-B98D-F60587330CA8}" srcOrd="1" destOrd="0" presId="urn:microsoft.com/office/officeart/2016/7/layout/RoundedRectangleTimeline"/>
    <dgm:cxn modelId="{517AE913-68B2-41AC-BE20-5D4195845D6F}" type="presParOf" srcId="{218D9CD7-D48D-464C-9A1C-0F322EC540B3}" destId="{DBA410EB-5F61-4F46-92D9-C5B0AA59EE15}" srcOrd="2" destOrd="0" presId="urn:microsoft.com/office/officeart/2016/7/layout/RoundedRectangleTimeline"/>
    <dgm:cxn modelId="{0F089045-7542-47F1-8B17-68354869406A}" type="presParOf" srcId="{218D9CD7-D48D-464C-9A1C-0F322EC540B3}" destId="{E1220EDB-B75C-43A5-B862-97E4C09130A7}" srcOrd="3" destOrd="0" presId="urn:microsoft.com/office/officeart/2016/7/layout/RoundedRectangleTimeline"/>
    <dgm:cxn modelId="{79B44ECC-99D2-49DD-9DEE-58B1D2AE6C6C}" type="presParOf" srcId="{218D9CD7-D48D-464C-9A1C-0F322EC540B3}" destId="{D8849157-215F-4E70-9735-315E97B5AC5C}" srcOrd="4" destOrd="0" presId="urn:microsoft.com/office/officeart/2016/7/layout/RoundedRectangleTimeline"/>
    <dgm:cxn modelId="{6930EC12-FB60-44F8-973F-19AC06AA90BB}" type="presParOf" srcId="{AB52B3CC-6563-466D-BFC3-9B6B5AFA0881}" destId="{7C467054-22FE-4C18-9934-29D7168DFF63}" srcOrd="3" destOrd="0" presId="urn:microsoft.com/office/officeart/2016/7/layout/RoundedRectangleTimeline"/>
    <dgm:cxn modelId="{1F4A4777-E935-453F-A5B9-015C6946FC6A}" type="presParOf" srcId="{AB52B3CC-6563-466D-BFC3-9B6B5AFA0881}" destId="{3E3E944D-A6EC-4962-9AC1-C585A4F97BDA}" srcOrd="4" destOrd="0" presId="urn:microsoft.com/office/officeart/2016/7/layout/RoundedRectangleTimeline"/>
    <dgm:cxn modelId="{94AC8B5D-A9B9-4EF3-AD1C-6024606B5BF8}" type="presParOf" srcId="{3E3E944D-A6EC-4962-9AC1-C585A4F97BDA}" destId="{566B79CB-1A41-4F5C-BF91-58D94BF93913}" srcOrd="0" destOrd="0" presId="urn:microsoft.com/office/officeart/2016/7/layout/RoundedRectangleTimeline"/>
    <dgm:cxn modelId="{A151554E-10B3-429A-9E0D-D40262ED6857}" type="presParOf" srcId="{3E3E944D-A6EC-4962-9AC1-C585A4F97BDA}" destId="{B4723E2A-4FF1-452A-BD25-8EC364F15A6F}" srcOrd="1" destOrd="0" presId="urn:microsoft.com/office/officeart/2016/7/layout/RoundedRectangleTimeline"/>
    <dgm:cxn modelId="{329635D9-081F-4DC9-88AA-E074B7400415}" type="presParOf" srcId="{3E3E944D-A6EC-4962-9AC1-C585A4F97BDA}" destId="{440E9361-37D2-4157-AF38-7B49AD23708B}" srcOrd="2" destOrd="0" presId="urn:microsoft.com/office/officeart/2016/7/layout/RoundedRectangleTimeline"/>
    <dgm:cxn modelId="{0F0D3AEA-9F0C-400E-A955-6CD1F474B6A4}" type="presParOf" srcId="{3E3E944D-A6EC-4962-9AC1-C585A4F97BDA}" destId="{C45E7B63-1C71-483E-A3A8-705CE86D4D8E}" srcOrd="3" destOrd="0" presId="urn:microsoft.com/office/officeart/2016/7/layout/RoundedRectangleTimeline"/>
    <dgm:cxn modelId="{91F0BE33-39D4-4457-A5CC-3F1682DB166D}" type="presParOf" srcId="{3E3E944D-A6EC-4962-9AC1-C585A4F97BDA}" destId="{4174F691-D9D3-451C-9893-D177DC3AED58}" srcOrd="4" destOrd="0" presId="urn:microsoft.com/office/officeart/2016/7/layout/RoundedRectangleTimeline"/>
    <dgm:cxn modelId="{017395D4-C108-4B31-A453-A53FDC075645}" type="presParOf" srcId="{AB52B3CC-6563-466D-BFC3-9B6B5AFA0881}" destId="{4F097506-411D-428F-AD8F-F23BBA482400}" srcOrd="5" destOrd="0" presId="urn:microsoft.com/office/officeart/2016/7/layout/RoundedRectangleTimeline"/>
    <dgm:cxn modelId="{F5EC7FF7-F4C8-4717-823E-97B1EE8C3A61}" type="presParOf" srcId="{AB52B3CC-6563-466D-BFC3-9B6B5AFA0881}" destId="{94BB092A-5431-4DE6-8816-7E2742B34D53}" srcOrd="6" destOrd="0" presId="urn:microsoft.com/office/officeart/2016/7/layout/RoundedRectangleTimeline"/>
    <dgm:cxn modelId="{593AD2D2-2C10-49F1-8762-F95ECCA9F020}" type="presParOf" srcId="{94BB092A-5431-4DE6-8816-7E2742B34D53}" destId="{37A76706-FF3B-48F2-8CD3-2F44D3F36A86}" srcOrd="0" destOrd="0" presId="urn:microsoft.com/office/officeart/2016/7/layout/RoundedRectangleTimeline"/>
    <dgm:cxn modelId="{69840631-91C9-4316-A729-B4B0F0816CB3}" type="presParOf" srcId="{94BB092A-5431-4DE6-8816-7E2742B34D53}" destId="{B88AD51C-AE6D-4A09-A3BB-594F247A1B60}" srcOrd="1" destOrd="0" presId="urn:microsoft.com/office/officeart/2016/7/layout/RoundedRectangleTimeline"/>
    <dgm:cxn modelId="{C15A734A-79EE-4BA5-8A29-64EE70EE40BA}" type="presParOf" srcId="{94BB092A-5431-4DE6-8816-7E2742B34D53}" destId="{14FAC5F6-60A7-49AE-A92F-92B920E2A5D4}" srcOrd="2" destOrd="0" presId="urn:microsoft.com/office/officeart/2016/7/layout/RoundedRectangleTimeline"/>
    <dgm:cxn modelId="{558E3377-E8A5-406B-8D53-7EAD99BC7002}" type="presParOf" srcId="{94BB092A-5431-4DE6-8816-7E2742B34D53}" destId="{27F81141-633F-4BEA-B3DD-0CE4552156F8}" srcOrd="3" destOrd="0" presId="urn:microsoft.com/office/officeart/2016/7/layout/RoundedRectangleTimeline"/>
    <dgm:cxn modelId="{975C5410-D4CE-493B-B4AA-46817543A837}" type="presParOf" srcId="{94BB092A-5431-4DE6-8816-7E2742B34D53}" destId="{C9071901-1805-4BE3-A472-E2C5BE6ED990}" srcOrd="4"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381E7-0584-46DD-8108-E9BF4F2B5005}">
      <dsp:nvSpPr>
        <dsp:cNvPr id="0" name=""/>
        <dsp:cNvSpPr/>
      </dsp:nvSpPr>
      <dsp:spPr>
        <a:xfrm rot="16200000">
          <a:off x="1468180" y="970777"/>
          <a:ext cx="393627" cy="1994718"/>
        </a:xfrm>
        <a:prstGeom prst="round2SameRect">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rtlCol="0" anchor="ctr" anchorCtr="1">
          <a:noAutofit/>
        </a:bodyPr>
        <a:lstStyle/>
        <a:p>
          <a:pPr marL="0" lvl="0" indent="0" algn="ctr" defTabSz="533400" rtl="0">
            <a:lnSpc>
              <a:spcPct val="90000"/>
            </a:lnSpc>
            <a:spcBef>
              <a:spcPct val="0"/>
            </a:spcBef>
            <a:spcAft>
              <a:spcPct val="35000"/>
            </a:spcAft>
            <a:buNone/>
          </a:pPr>
          <a:r>
            <a:rPr lang="en-US" sz="1200" kern="1200" dirty="0"/>
            <a:t>November </a:t>
          </a:r>
          <a:r>
            <a:rPr lang="el-GR" sz="1200" kern="1200" dirty="0"/>
            <a:t>2023</a:t>
          </a:r>
          <a:endParaRPr lang="el" sz="1200" kern="1200" dirty="0"/>
        </a:p>
      </dsp:txBody>
      <dsp:txXfrm rot="5400000">
        <a:off x="686850" y="1790538"/>
        <a:ext cx="1975503" cy="355197"/>
      </dsp:txXfrm>
    </dsp:sp>
    <dsp:sp modelId="{5A1B764B-0DC5-47CD-BDEA-9E67799496EC}">
      <dsp:nvSpPr>
        <dsp:cNvPr id="0" name=""/>
        <dsp:cNvSpPr/>
      </dsp:nvSpPr>
      <dsp:spPr>
        <a:xfrm>
          <a:off x="0" y="0"/>
          <a:ext cx="3324530" cy="1377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21920" numCol="1" spcCol="1270" rtlCol="0" anchor="b" anchorCtr="1">
          <a:noAutofit/>
        </a:bodyPr>
        <a:lstStyle/>
        <a:p>
          <a:pPr marL="0" lvl="0" indent="0" algn="ctr" defTabSz="711200" rtl="0">
            <a:lnSpc>
              <a:spcPct val="90000"/>
            </a:lnSpc>
            <a:spcBef>
              <a:spcPct val="0"/>
            </a:spcBef>
            <a:spcAft>
              <a:spcPct val="35000"/>
            </a:spcAft>
            <a:buNone/>
          </a:pPr>
          <a:r>
            <a:rPr lang="el-GR" sz="1600" b="1" kern="1200" dirty="0"/>
            <a:t> </a:t>
          </a:r>
        </a:p>
        <a:p>
          <a:pPr marL="0" lvl="0" indent="0" algn="ctr" defTabSz="711200" rtl="0">
            <a:lnSpc>
              <a:spcPct val="90000"/>
            </a:lnSpc>
            <a:spcBef>
              <a:spcPct val="0"/>
            </a:spcBef>
            <a:spcAft>
              <a:spcPct val="35000"/>
            </a:spcAft>
            <a:buNone/>
          </a:pPr>
          <a:endParaRPr lang="el-GR" sz="1600" b="1" kern="1200" dirty="0"/>
        </a:p>
      </dsp:txBody>
      <dsp:txXfrm>
        <a:off x="0" y="0"/>
        <a:ext cx="3324530" cy="1377695"/>
      </dsp:txXfrm>
    </dsp:sp>
    <dsp:sp modelId="{122B38A3-0442-4747-820C-1F37877E2B0E}">
      <dsp:nvSpPr>
        <dsp:cNvPr id="0" name=""/>
        <dsp:cNvSpPr/>
      </dsp:nvSpPr>
      <dsp:spPr>
        <a:xfrm flipV="1">
          <a:off x="1667301" y="2247960"/>
          <a:ext cx="45720" cy="221712"/>
        </a:xfrm>
        <a:prstGeom prst="line">
          <a:avLst/>
        </a:prstGeom>
        <a:noFill/>
        <a:ln w="12700" cap="rnd" cmpd="sng" algn="ctr">
          <a:noFill/>
          <a:prstDash val="dash"/>
          <a:miter lim="800000"/>
        </a:ln>
        <a:effectLst/>
      </dsp:spPr>
      <dsp:style>
        <a:lnRef idx="1">
          <a:scrgbClr r="0" g="0" b="0"/>
        </a:lnRef>
        <a:fillRef idx="0">
          <a:scrgbClr r="0" g="0" b="0"/>
        </a:fillRef>
        <a:effectRef idx="0">
          <a:scrgbClr r="0" g="0" b="0"/>
        </a:effectRef>
        <a:fontRef idx="minor"/>
      </dsp:style>
    </dsp:sp>
    <dsp:sp modelId="{A73181F6-69BB-4A47-8277-4671A45AC8C8}">
      <dsp:nvSpPr>
        <dsp:cNvPr id="0" name=""/>
        <dsp:cNvSpPr/>
      </dsp:nvSpPr>
      <dsp:spPr>
        <a:xfrm>
          <a:off x="1632342" y="1414605"/>
          <a:ext cx="78725" cy="78725"/>
        </a:xfrm>
        <a:prstGeom prst="ellipse">
          <a:avLst/>
        </a:prstGeom>
        <a:no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804A27-188E-4A17-8FFE-97BCCA0597B8}">
      <dsp:nvSpPr>
        <dsp:cNvPr id="0" name=""/>
        <dsp:cNvSpPr/>
      </dsp:nvSpPr>
      <dsp:spPr>
        <a:xfrm>
          <a:off x="2662353" y="1771323"/>
          <a:ext cx="1994718" cy="393627"/>
        </a:xfrm>
        <a:prstGeom prst="rect">
          <a:avLst/>
        </a:prstGeom>
        <a:solidFill>
          <a:schemeClr val="accent1">
            <a:shade val="80000"/>
            <a:hueOff val="116428"/>
            <a:satOff val="-2085"/>
            <a:lumOff val="8862"/>
            <a:alphaOff val="0"/>
          </a:schemeClr>
        </a:solidFill>
        <a:ln w="12700" cap="flat" cmpd="sng" algn="ctr">
          <a:solidFill>
            <a:schemeClr val="accent1">
              <a:shade val="80000"/>
              <a:hueOff val="116428"/>
              <a:satOff val="-2085"/>
              <a:lumOff val="886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rtlCol="0" anchor="ctr" anchorCtr="1">
          <a:noAutofit/>
        </a:bodyPr>
        <a:lstStyle/>
        <a:p>
          <a:pPr marL="0" lvl="0" indent="0" algn="ctr" defTabSz="533400" rtl="0">
            <a:lnSpc>
              <a:spcPct val="90000"/>
            </a:lnSpc>
            <a:spcBef>
              <a:spcPct val="0"/>
            </a:spcBef>
            <a:spcAft>
              <a:spcPct val="35000"/>
            </a:spcAft>
            <a:buNone/>
          </a:pPr>
          <a:r>
            <a:rPr lang="en-US" sz="1200" kern="1200" dirty="0"/>
            <a:t>April 2024</a:t>
          </a:r>
          <a:endParaRPr lang="el" sz="1200" kern="1200" dirty="0"/>
        </a:p>
      </dsp:txBody>
      <dsp:txXfrm>
        <a:off x="2662353" y="1771323"/>
        <a:ext cx="1994718" cy="393627"/>
      </dsp:txXfrm>
    </dsp:sp>
    <dsp:sp modelId="{DF65791B-462E-4589-B98D-F60587330CA8}">
      <dsp:nvSpPr>
        <dsp:cNvPr id="0" name=""/>
        <dsp:cNvSpPr/>
      </dsp:nvSpPr>
      <dsp:spPr>
        <a:xfrm>
          <a:off x="273877" y="2389410"/>
          <a:ext cx="2363940" cy="1377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1920" rIns="0" bIns="0" numCol="1" spcCol="1270" rtlCol="0" anchor="t" anchorCtr="1">
          <a:noAutofit/>
        </a:bodyPr>
        <a:lstStyle/>
        <a:p>
          <a:pPr marL="0" lvl="0" indent="0" algn="ctr" defTabSz="711200" rtl="0">
            <a:lnSpc>
              <a:spcPct val="90000"/>
            </a:lnSpc>
            <a:spcBef>
              <a:spcPct val="0"/>
            </a:spcBef>
            <a:spcAft>
              <a:spcPct val="35000"/>
            </a:spcAft>
            <a:buNone/>
          </a:pPr>
          <a:r>
            <a:rPr lang="en-US" sz="1600" b="1" kern="1200" dirty="0"/>
            <a:t>1st Call– Open-Common Projects| </a:t>
          </a:r>
          <a:r>
            <a:rPr lang="en-US" sz="1600" b="1" kern="1200" dirty="0">
              <a:solidFill>
                <a:srgbClr val="9AC43D"/>
              </a:solidFill>
            </a:rPr>
            <a:t>P1 – R.S.O. 2.6. – 2.7.</a:t>
          </a:r>
          <a:r>
            <a:rPr lang="en-US" sz="1600" b="1" kern="1200" dirty="0">
              <a:solidFill>
                <a:schemeClr val="tx1"/>
              </a:solidFill>
            </a:rPr>
            <a:t>&amp;</a:t>
          </a:r>
          <a:r>
            <a:rPr lang="en-US" sz="1600" b="1" kern="1200" dirty="0">
              <a:solidFill>
                <a:srgbClr val="9AC43D"/>
              </a:solidFill>
            </a:rPr>
            <a:t> </a:t>
          </a:r>
          <a:r>
            <a:rPr lang="en-US" sz="1600" b="1" kern="1200" dirty="0">
              <a:solidFill>
                <a:schemeClr val="accent1">
                  <a:lumMod val="60000"/>
                  <a:lumOff val="40000"/>
                </a:schemeClr>
              </a:solidFill>
            </a:rPr>
            <a:t>P3 –R.S.O. 4.5, 4.6</a:t>
          </a:r>
          <a:r>
            <a:rPr lang="en-US" sz="1600" b="1" kern="1200" dirty="0">
              <a:solidFill>
                <a:srgbClr val="DF5D5A"/>
              </a:solidFill>
              <a:latin typeface="Corbel" panose="020B0503020204020204"/>
              <a:ea typeface="+mn-ea"/>
              <a:cs typeface="+mn-cs"/>
            </a:rPr>
            <a:t> </a:t>
          </a:r>
          <a:br>
            <a:rPr lang="en-US" sz="1600" kern="1200" dirty="0"/>
          </a:br>
          <a:endParaRPr lang="el" sz="1600" kern="1200" dirty="0"/>
        </a:p>
      </dsp:txBody>
      <dsp:txXfrm>
        <a:off x="273877" y="2389410"/>
        <a:ext cx="2363940" cy="1377695"/>
      </dsp:txXfrm>
    </dsp:sp>
    <dsp:sp modelId="{DBA410EB-5F61-4F46-92D9-C5B0AA59EE15}">
      <dsp:nvSpPr>
        <dsp:cNvPr id="0" name=""/>
        <dsp:cNvSpPr/>
      </dsp:nvSpPr>
      <dsp:spPr>
        <a:xfrm>
          <a:off x="3659712" y="2164950"/>
          <a:ext cx="0" cy="314901"/>
        </a:xfrm>
        <a:prstGeom prst="line">
          <a:avLst/>
        </a:prstGeom>
        <a:noFill/>
        <a:ln w="12700" cap="rnd" cmpd="sng" algn="ctr">
          <a:solidFill>
            <a:schemeClr val="bg1"/>
          </a:solidFill>
          <a:prstDash val="dash"/>
          <a:miter lim="800000"/>
        </a:ln>
        <a:effectLst/>
      </dsp:spPr>
      <dsp:style>
        <a:lnRef idx="1">
          <a:scrgbClr r="0" g="0" b="0"/>
        </a:lnRef>
        <a:fillRef idx="0">
          <a:scrgbClr r="0" g="0" b="0"/>
        </a:fillRef>
        <a:effectRef idx="0">
          <a:scrgbClr r="0" g="0" b="0"/>
        </a:effectRef>
        <a:fontRef idx="minor"/>
      </dsp:style>
    </dsp:sp>
    <dsp:sp modelId="{E1220EDB-B75C-43A5-B862-97E4C09130A7}">
      <dsp:nvSpPr>
        <dsp:cNvPr id="0" name=""/>
        <dsp:cNvSpPr/>
      </dsp:nvSpPr>
      <dsp:spPr>
        <a:xfrm>
          <a:off x="3620349" y="2479852"/>
          <a:ext cx="78725" cy="78725"/>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6B79CB-1A41-4F5C-BF91-58D94BF93913}">
      <dsp:nvSpPr>
        <dsp:cNvPr id="0" name=""/>
        <dsp:cNvSpPr/>
      </dsp:nvSpPr>
      <dsp:spPr>
        <a:xfrm>
          <a:off x="4657071" y="1771323"/>
          <a:ext cx="1994718" cy="393627"/>
        </a:xfrm>
        <a:prstGeom prst="rect">
          <a:avLst/>
        </a:prstGeom>
        <a:solidFill>
          <a:schemeClr val="accent1">
            <a:shade val="80000"/>
            <a:hueOff val="232855"/>
            <a:satOff val="-4171"/>
            <a:lumOff val="17723"/>
            <a:alphaOff val="0"/>
          </a:schemeClr>
        </a:solidFill>
        <a:ln w="12700" cap="flat" cmpd="sng" algn="ctr">
          <a:solidFill>
            <a:schemeClr val="accent1">
              <a:shade val="80000"/>
              <a:hueOff val="232855"/>
              <a:satOff val="-4171"/>
              <a:lumOff val="177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rtlCol="0" anchor="ctr" anchorCtr="1">
          <a:noAutofit/>
        </a:bodyPr>
        <a:lstStyle/>
        <a:p>
          <a:pPr marL="0" lvl="0" indent="0" algn="ctr" defTabSz="533400" rtl="0">
            <a:lnSpc>
              <a:spcPct val="90000"/>
            </a:lnSpc>
            <a:spcBef>
              <a:spcPct val="0"/>
            </a:spcBef>
            <a:spcAft>
              <a:spcPct val="35000"/>
            </a:spcAft>
            <a:buNone/>
          </a:pPr>
          <a:r>
            <a:rPr lang="en-US" sz="1200" kern="1200" dirty="0"/>
            <a:t>September</a:t>
          </a:r>
          <a:r>
            <a:rPr lang="el-GR" sz="1200" kern="1200" dirty="0"/>
            <a:t> 2024</a:t>
          </a:r>
          <a:endParaRPr lang="el" sz="1200" kern="1200" dirty="0"/>
        </a:p>
      </dsp:txBody>
      <dsp:txXfrm>
        <a:off x="4657071" y="1771323"/>
        <a:ext cx="1994718" cy="393627"/>
      </dsp:txXfrm>
    </dsp:sp>
    <dsp:sp modelId="{B4723E2A-4FF1-452A-BD25-8EC364F15A6F}">
      <dsp:nvSpPr>
        <dsp:cNvPr id="0" name=""/>
        <dsp:cNvSpPr/>
      </dsp:nvSpPr>
      <dsp:spPr>
        <a:xfrm>
          <a:off x="3992165" y="0"/>
          <a:ext cx="3324530" cy="1377695"/>
        </a:xfrm>
        <a:prstGeom prst="rect">
          <a:avLst/>
        </a:prstGeom>
        <a:noFill/>
        <a:ln>
          <a:noFill/>
        </a:ln>
        <a:effectLst/>
      </dsp:spPr>
      <dsp:style>
        <a:lnRef idx="0">
          <a:scrgbClr r="0" g="0" b="0"/>
        </a:lnRef>
        <a:fillRef idx="0">
          <a:scrgbClr r="0" g="0" b="0"/>
        </a:fillRef>
        <a:effectRef idx="0">
          <a:scrgbClr r="0" g="0" b="0"/>
        </a:effectRef>
        <a:fontRef idx="minor"/>
      </dsp:style>
    </dsp:sp>
    <dsp:sp modelId="{440E9361-37D2-4157-AF38-7B49AD23708B}">
      <dsp:nvSpPr>
        <dsp:cNvPr id="0" name=""/>
        <dsp:cNvSpPr/>
      </dsp:nvSpPr>
      <dsp:spPr>
        <a:xfrm>
          <a:off x="5654430" y="1456421"/>
          <a:ext cx="0" cy="314901"/>
        </a:xfrm>
        <a:prstGeom prst="line">
          <a:avLst/>
        </a:prstGeom>
        <a:noFill/>
        <a:ln w="12700" cap="rnd" cmpd="sng" algn="ctr">
          <a:solidFill>
            <a:schemeClr val="bg1"/>
          </a:solidFill>
          <a:prstDash val="dash"/>
          <a:miter lim="800000"/>
        </a:ln>
        <a:effectLst/>
      </dsp:spPr>
      <dsp:style>
        <a:lnRef idx="1">
          <a:scrgbClr r="0" g="0" b="0"/>
        </a:lnRef>
        <a:fillRef idx="0">
          <a:scrgbClr r="0" g="0" b="0"/>
        </a:fillRef>
        <a:effectRef idx="0">
          <a:scrgbClr r="0" g="0" b="0"/>
        </a:effectRef>
        <a:fontRef idx="minor"/>
      </dsp:style>
    </dsp:sp>
    <dsp:sp modelId="{C45E7B63-1C71-483E-A3A8-705CE86D4D8E}">
      <dsp:nvSpPr>
        <dsp:cNvPr id="0" name=""/>
        <dsp:cNvSpPr/>
      </dsp:nvSpPr>
      <dsp:spPr>
        <a:xfrm>
          <a:off x="5615067" y="1377695"/>
          <a:ext cx="78725" cy="78725"/>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A76706-FF3B-48F2-8CD3-2F44D3F36A86}">
      <dsp:nvSpPr>
        <dsp:cNvPr id="0" name=""/>
        <dsp:cNvSpPr/>
      </dsp:nvSpPr>
      <dsp:spPr>
        <a:xfrm rot="5400000">
          <a:off x="7476970" y="979260"/>
          <a:ext cx="393627" cy="1994718"/>
        </a:xfrm>
        <a:prstGeom prst="round2SameRect">
          <a:avLst/>
        </a:prstGeom>
        <a:solidFill>
          <a:schemeClr val="accent1">
            <a:shade val="80000"/>
            <a:hueOff val="349283"/>
            <a:satOff val="-6256"/>
            <a:lumOff val="26585"/>
            <a:alphaOff val="0"/>
          </a:schemeClr>
        </a:solidFill>
        <a:ln w="12700" cap="flat" cmpd="sng" algn="ctr">
          <a:solidFill>
            <a:schemeClr val="accent1">
              <a:shade val="80000"/>
              <a:hueOff val="349283"/>
              <a:satOff val="-6256"/>
              <a:lumOff val="265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rtlCol="0" anchor="ctr" anchorCtr="1">
          <a:noAutofit/>
        </a:bodyPr>
        <a:lstStyle/>
        <a:p>
          <a:pPr marL="0" lvl="0" indent="0" algn="ctr" defTabSz="533400" rtl="0">
            <a:lnSpc>
              <a:spcPct val="90000"/>
            </a:lnSpc>
            <a:spcBef>
              <a:spcPct val="0"/>
            </a:spcBef>
            <a:spcAft>
              <a:spcPct val="35000"/>
            </a:spcAft>
            <a:buNone/>
          </a:pPr>
          <a:r>
            <a:rPr lang="en-US" sz="1200" kern="1200" dirty="0"/>
            <a:t>November 2024</a:t>
          </a:r>
          <a:endParaRPr lang="el" sz="1200" kern="1200" dirty="0"/>
        </a:p>
      </dsp:txBody>
      <dsp:txXfrm rot="-5400000">
        <a:off x="6676425" y="1799021"/>
        <a:ext cx="1975503" cy="355197"/>
      </dsp:txXfrm>
    </dsp:sp>
    <dsp:sp modelId="{B88AD51C-AE6D-4A09-A3BB-594F247A1B60}">
      <dsp:nvSpPr>
        <dsp:cNvPr id="0" name=""/>
        <dsp:cNvSpPr/>
      </dsp:nvSpPr>
      <dsp:spPr>
        <a:xfrm>
          <a:off x="3171222" y="67331"/>
          <a:ext cx="1603387" cy="864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1920" rIns="0" bIns="0" numCol="1" spcCol="1270" rtlCol="0" anchor="t" anchorCtr="1">
          <a:noAutofit/>
        </a:bodyPr>
        <a:lstStyle/>
        <a:p>
          <a:pPr marL="0" lvl="0" indent="0" algn="ctr" defTabSz="711200" rtl="0">
            <a:lnSpc>
              <a:spcPct val="90000"/>
            </a:lnSpc>
            <a:spcBef>
              <a:spcPct val="0"/>
            </a:spcBef>
            <a:spcAft>
              <a:spcPct val="35000"/>
            </a:spcAft>
            <a:buNone/>
          </a:pPr>
          <a:endParaRPr lang="el-GR" sz="1600" b="1" kern="1200" dirty="0"/>
        </a:p>
        <a:p>
          <a:pPr marL="0" lvl="0" indent="0" algn="ctr" defTabSz="711200" rtl="0">
            <a:lnSpc>
              <a:spcPct val="90000"/>
            </a:lnSpc>
            <a:spcBef>
              <a:spcPct val="0"/>
            </a:spcBef>
            <a:spcAft>
              <a:spcPct val="35000"/>
            </a:spcAft>
            <a:buNone/>
          </a:pPr>
          <a:endParaRPr lang="el-GR" sz="1600" b="1" kern="1200" dirty="0"/>
        </a:p>
        <a:p>
          <a:pPr marL="0" lvl="0" indent="0" algn="ctr" defTabSz="711200" rtl="0">
            <a:lnSpc>
              <a:spcPct val="90000"/>
            </a:lnSpc>
            <a:spcBef>
              <a:spcPct val="0"/>
            </a:spcBef>
            <a:spcAft>
              <a:spcPct val="35000"/>
            </a:spcAft>
            <a:buNone/>
          </a:pPr>
          <a:endParaRPr lang="el-GR" sz="1600" b="1" kern="1200" dirty="0"/>
        </a:p>
      </dsp:txBody>
      <dsp:txXfrm>
        <a:off x="3171222" y="67331"/>
        <a:ext cx="1603387" cy="864972"/>
      </dsp:txXfrm>
    </dsp:sp>
    <dsp:sp modelId="{14FAC5F6-60A7-49AE-A92F-92B920E2A5D4}">
      <dsp:nvSpPr>
        <dsp:cNvPr id="0" name=""/>
        <dsp:cNvSpPr/>
      </dsp:nvSpPr>
      <dsp:spPr>
        <a:xfrm>
          <a:off x="7649148" y="2293131"/>
          <a:ext cx="0" cy="314901"/>
        </a:xfrm>
        <a:prstGeom prst="line">
          <a:avLst/>
        </a:prstGeom>
        <a:noFill/>
        <a:ln w="10000" cap="flat" cmpd="sng" algn="ctr">
          <a:solidFill>
            <a:schemeClr val="bg1"/>
          </a:solidFill>
          <a:prstDash val="dash"/>
          <a:miter lim="800000"/>
        </a:ln>
        <a:effectLst/>
      </dsp:spPr>
      <dsp:style>
        <a:lnRef idx="1">
          <a:scrgbClr r="0" g="0" b="0"/>
        </a:lnRef>
        <a:fillRef idx="0">
          <a:scrgbClr r="0" g="0" b="0"/>
        </a:fillRef>
        <a:effectRef idx="0">
          <a:scrgbClr r="0" g="0" b="0"/>
        </a:effectRef>
        <a:fontRef idx="minor"/>
      </dsp:style>
    </dsp:sp>
    <dsp:sp modelId="{27F81141-633F-4BEA-B3DD-0CE4552156F8}">
      <dsp:nvSpPr>
        <dsp:cNvPr id="0" name=""/>
        <dsp:cNvSpPr/>
      </dsp:nvSpPr>
      <dsp:spPr>
        <a:xfrm>
          <a:off x="7609786" y="2608033"/>
          <a:ext cx="78725" cy="78725"/>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F4669EC2-3735-4690-BA5A-7332600717A5}" type="datetimeFigureOut">
              <a:rPr lang="el-GR" smtClean="0"/>
              <a:pPr/>
              <a:t>7/11/2023</a:t>
            </a:fld>
            <a:endParaRPr lang="el-GR"/>
          </a:p>
        </p:txBody>
      </p:sp>
      <p:sp>
        <p:nvSpPr>
          <p:cNvPr id="4" name="Θέση εικόνας διαφάνειας 3"/>
          <p:cNvSpPr>
            <a:spLocks noGrp="1" noRot="1" noChangeAspect="1"/>
          </p:cNvSpPr>
          <p:nvPr>
            <p:ph type="sldImg" idx="2"/>
          </p:nvPr>
        </p:nvSpPr>
        <p:spPr>
          <a:xfrm>
            <a:off x="1166813" y="1243013"/>
            <a:ext cx="4471987" cy="3355975"/>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800AA20A-37CF-4246-9F3C-55FA010BCD0B}" type="slidenum">
              <a:rPr lang="el-GR" smtClean="0"/>
              <a:pPr/>
              <a:t>‹#›</a:t>
            </a:fld>
            <a:endParaRPr lang="el-GR"/>
          </a:p>
        </p:txBody>
      </p:sp>
    </p:spTree>
    <p:extLst>
      <p:ext uri="{BB962C8B-B14F-4D97-AF65-F5344CB8AC3E}">
        <p14:creationId xmlns:p14="http://schemas.microsoft.com/office/powerpoint/2010/main" val="976848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ADEF28-7094-2A2A-F6E7-A111F6349A9D}"/>
              </a:ext>
            </a:extLst>
          </p:cNvPr>
          <p:cNvSpPr>
            <a:spLocks noGrp="1"/>
          </p:cNvSpPr>
          <p:nvPr>
            <p:ph type="ctrTitle"/>
          </p:nvPr>
        </p:nvSpPr>
        <p:spPr>
          <a:xfrm>
            <a:off x="1219200" y="1197187"/>
            <a:ext cx="7315200" cy="2546773"/>
          </a:xfrm>
        </p:spPr>
        <p:txBody>
          <a:bodyPr anchor="b"/>
          <a:lstStyle>
            <a:lvl1pPr algn="ctr">
              <a:defRPr sz="48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6ADE7869-B9F8-7A97-7525-B025B3A18617}"/>
              </a:ext>
            </a:extLst>
          </p:cNvPr>
          <p:cNvSpPr>
            <a:spLocks noGrp="1"/>
          </p:cNvSpPr>
          <p:nvPr>
            <p:ph type="subTitle" idx="1"/>
          </p:nvPr>
        </p:nvSpPr>
        <p:spPr>
          <a:xfrm>
            <a:off x="1219200" y="3842174"/>
            <a:ext cx="7315200" cy="1766146"/>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F2D75AF6-2D0B-C633-065D-26EB80E2899C}"/>
              </a:ext>
            </a:extLst>
          </p:cNvPr>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Θέση υποσέλιδου 4">
            <a:extLst>
              <a:ext uri="{FF2B5EF4-FFF2-40B4-BE49-F238E27FC236}">
                <a16:creationId xmlns:a16="http://schemas.microsoft.com/office/drawing/2014/main" id="{3668C32E-1760-AEFC-DCC0-C4DBB108D451}"/>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E77492BA-EEB2-570A-B795-EF07ED5477C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42892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E1CAF9-9308-E919-D937-49AF4B99547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DA997F04-DB0C-EC37-5A1A-2FC2058B1ADA}"/>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67D05CF-D7E5-49ED-B814-2882DAA39166}"/>
              </a:ext>
            </a:extLst>
          </p:cNvPr>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Θέση υποσέλιδου 4">
            <a:extLst>
              <a:ext uri="{FF2B5EF4-FFF2-40B4-BE49-F238E27FC236}">
                <a16:creationId xmlns:a16="http://schemas.microsoft.com/office/drawing/2014/main" id="{F163211A-A4E7-74D0-829E-E07A2089CFDB}"/>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D70E781B-B427-399A-0236-55783396385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98925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5AC8285C-0219-447E-6B9E-53DF6A076857}"/>
              </a:ext>
            </a:extLst>
          </p:cNvPr>
          <p:cNvSpPr>
            <a:spLocks noGrp="1"/>
          </p:cNvSpPr>
          <p:nvPr>
            <p:ph type="title" orient="vert"/>
          </p:nvPr>
        </p:nvSpPr>
        <p:spPr>
          <a:xfrm>
            <a:off x="6979920" y="389467"/>
            <a:ext cx="2103120" cy="6199294"/>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ACB6945D-BAA8-D4E5-16F9-BB19D5AE194D}"/>
              </a:ext>
            </a:extLst>
          </p:cNvPr>
          <p:cNvSpPr>
            <a:spLocks noGrp="1"/>
          </p:cNvSpPr>
          <p:nvPr>
            <p:ph type="body" orient="vert" idx="1"/>
          </p:nvPr>
        </p:nvSpPr>
        <p:spPr>
          <a:xfrm>
            <a:off x="670560" y="389467"/>
            <a:ext cx="6187440" cy="6199294"/>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B5B3A93-2C91-2B4C-92F3-4ED5D49340A7}"/>
              </a:ext>
            </a:extLst>
          </p:cNvPr>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Θέση υποσέλιδου 4">
            <a:extLst>
              <a:ext uri="{FF2B5EF4-FFF2-40B4-BE49-F238E27FC236}">
                <a16:creationId xmlns:a16="http://schemas.microsoft.com/office/drawing/2014/main" id="{5AA170C9-A421-837B-3E0B-B4BE23668F5D}"/>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F486C4F3-114E-A7C6-A25F-D3C54C55F09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45995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41681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8143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2305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21573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8689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6101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533216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73462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9AAC48-95A8-A17A-F074-9327A714B42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45B9BB2-8D93-A0D2-F921-42860448BD8B}"/>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8062462-767F-8D28-7550-7410CB83718C}"/>
              </a:ext>
            </a:extLst>
          </p:cNvPr>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Θέση υποσέλιδου 4">
            <a:extLst>
              <a:ext uri="{FF2B5EF4-FFF2-40B4-BE49-F238E27FC236}">
                <a16:creationId xmlns:a16="http://schemas.microsoft.com/office/drawing/2014/main" id="{68E39042-2C0F-5832-8395-BF45D581EBAC}"/>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E2429B19-31DB-BB63-0269-CB6F498AB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801616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951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143743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3223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61E44B-913F-027E-5366-20CCD81F46F9}"/>
              </a:ext>
            </a:extLst>
          </p:cNvPr>
          <p:cNvSpPr>
            <a:spLocks noGrp="1"/>
          </p:cNvSpPr>
          <p:nvPr>
            <p:ph type="title"/>
          </p:nvPr>
        </p:nvSpPr>
        <p:spPr>
          <a:xfrm>
            <a:off x="665480" y="1823721"/>
            <a:ext cx="8412480" cy="3042919"/>
          </a:xfrm>
        </p:spPr>
        <p:txBody>
          <a:bodyPr anchor="b"/>
          <a:lstStyle>
            <a:lvl1pPr>
              <a:defRPr sz="48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EEB367F-034C-9C5B-CC8E-CF318BE48641}"/>
              </a:ext>
            </a:extLst>
          </p:cNvPr>
          <p:cNvSpPr>
            <a:spLocks noGrp="1"/>
          </p:cNvSpPr>
          <p:nvPr>
            <p:ph type="body" idx="1"/>
          </p:nvPr>
        </p:nvSpPr>
        <p:spPr>
          <a:xfrm>
            <a:off x="665480" y="4895428"/>
            <a:ext cx="8412480" cy="1600199"/>
          </a:xfrm>
        </p:spPr>
        <p:txBody>
          <a:bodyPr/>
          <a:lstStyle>
            <a:lvl1pPr marL="0" indent="0">
              <a:buNone/>
              <a:defRPr sz="1920">
                <a:solidFill>
                  <a:schemeClr val="tx1">
                    <a:tint val="75000"/>
                  </a:schemeClr>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5EE60A64-292D-5DE0-E520-1BD5B809F7B0}"/>
              </a:ext>
            </a:extLst>
          </p:cNvPr>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Θέση υποσέλιδου 4">
            <a:extLst>
              <a:ext uri="{FF2B5EF4-FFF2-40B4-BE49-F238E27FC236}">
                <a16:creationId xmlns:a16="http://schemas.microsoft.com/office/drawing/2014/main" id="{FF47D60F-05B7-E525-02D2-820A13C50243}"/>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D9368753-DD2C-8629-5CBD-24B5DD9BB8A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44420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23C3FB-B304-CA42-6F15-80F0843615B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537A99B-C336-55EA-E8A7-908CAF7A6DED}"/>
              </a:ext>
            </a:extLst>
          </p:cNvPr>
          <p:cNvSpPr>
            <a:spLocks noGrp="1"/>
          </p:cNvSpPr>
          <p:nvPr>
            <p:ph sz="half" idx="1"/>
          </p:nvPr>
        </p:nvSpPr>
        <p:spPr>
          <a:xfrm>
            <a:off x="670560" y="1947333"/>
            <a:ext cx="4145280" cy="464142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C45CE9F6-0C74-71AF-9EE1-FB65F9E7F6C3}"/>
              </a:ext>
            </a:extLst>
          </p:cNvPr>
          <p:cNvSpPr>
            <a:spLocks noGrp="1"/>
          </p:cNvSpPr>
          <p:nvPr>
            <p:ph sz="half" idx="2"/>
          </p:nvPr>
        </p:nvSpPr>
        <p:spPr>
          <a:xfrm>
            <a:off x="4937760" y="1947333"/>
            <a:ext cx="4145280" cy="464142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10A16526-4F49-A435-4341-58F1B01925C7}"/>
              </a:ext>
            </a:extLst>
          </p:cNvPr>
          <p:cNvSpPr>
            <a:spLocks noGrp="1"/>
          </p:cNvSpPr>
          <p:nvPr>
            <p:ph type="dt" sz="half" idx="10"/>
          </p:nvPr>
        </p:nvSpPr>
        <p:spPr/>
        <p:txBody>
          <a:bodyPr/>
          <a:lstStyle/>
          <a:p>
            <a:fld id="{1D8BD707-D9CF-40AE-B4C6-C98DA3205C09}" type="datetimeFigureOut">
              <a:rPr lang="en-US" smtClean="0"/>
              <a:pPr/>
              <a:t>11/7/2023</a:t>
            </a:fld>
            <a:endParaRPr lang="en-US"/>
          </a:p>
        </p:txBody>
      </p:sp>
      <p:sp>
        <p:nvSpPr>
          <p:cNvPr id="6" name="Θέση υποσέλιδου 5">
            <a:extLst>
              <a:ext uri="{FF2B5EF4-FFF2-40B4-BE49-F238E27FC236}">
                <a16:creationId xmlns:a16="http://schemas.microsoft.com/office/drawing/2014/main" id="{E15FCE9C-3579-2EE2-6A01-E07BCEB657D9}"/>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1712EC15-C2CD-AEB0-0AF3-5FA493E431C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6283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8328D7-E086-B5F8-73B1-469A0435E9B4}"/>
              </a:ext>
            </a:extLst>
          </p:cNvPr>
          <p:cNvSpPr>
            <a:spLocks noGrp="1"/>
          </p:cNvSpPr>
          <p:nvPr>
            <p:ph type="title"/>
          </p:nvPr>
        </p:nvSpPr>
        <p:spPr>
          <a:xfrm>
            <a:off x="671830" y="389467"/>
            <a:ext cx="8412480" cy="1413934"/>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9A5332C-0BBC-9323-B785-9E31AF1C0F12}"/>
              </a:ext>
            </a:extLst>
          </p:cNvPr>
          <p:cNvSpPr>
            <a:spLocks noGrp="1"/>
          </p:cNvSpPr>
          <p:nvPr>
            <p:ph type="body" idx="1"/>
          </p:nvPr>
        </p:nvSpPr>
        <p:spPr>
          <a:xfrm>
            <a:off x="671831" y="1793241"/>
            <a:ext cx="4126230" cy="87883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94C89467-1382-E2CE-9004-942EF9FE8846}"/>
              </a:ext>
            </a:extLst>
          </p:cNvPr>
          <p:cNvSpPr>
            <a:spLocks noGrp="1"/>
          </p:cNvSpPr>
          <p:nvPr>
            <p:ph sz="half" idx="2"/>
          </p:nvPr>
        </p:nvSpPr>
        <p:spPr>
          <a:xfrm>
            <a:off x="671831" y="2672080"/>
            <a:ext cx="4126230" cy="393022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2CB7CABE-553D-D4BA-4131-4307D5943037}"/>
              </a:ext>
            </a:extLst>
          </p:cNvPr>
          <p:cNvSpPr>
            <a:spLocks noGrp="1"/>
          </p:cNvSpPr>
          <p:nvPr>
            <p:ph type="body" sz="quarter" idx="3"/>
          </p:nvPr>
        </p:nvSpPr>
        <p:spPr>
          <a:xfrm>
            <a:off x="4937760" y="1793241"/>
            <a:ext cx="4146550" cy="87883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A6AFF4BC-11CE-7A8B-FA94-B103EDAF9B1C}"/>
              </a:ext>
            </a:extLst>
          </p:cNvPr>
          <p:cNvSpPr>
            <a:spLocks noGrp="1"/>
          </p:cNvSpPr>
          <p:nvPr>
            <p:ph sz="quarter" idx="4"/>
          </p:nvPr>
        </p:nvSpPr>
        <p:spPr>
          <a:xfrm>
            <a:off x="4937760" y="2672080"/>
            <a:ext cx="4146550" cy="393022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7BB2FF5D-28BF-DDCC-C34B-9F3CF97A947D}"/>
              </a:ext>
            </a:extLst>
          </p:cNvPr>
          <p:cNvSpPr>
            <a:spLocks noGrp="1"/>
          </p:cNvSpPr>
          <p:nvPr>
            <p:ph type="dt" sz="half" idx="10"/>
          </p:nvPr>
        </p:nvSpPr>
        <p:spPr/>
        <p:txBody>
          <a:bodyPr/>
          <a:lstStyle/>
          <a:p>
            <a:fld id="{1D8BD707-D9CF-40AE-B4C6-C98DA3205C09}" type="datetimeFigureOut">
              <a:rPr lang="en-US" smtClean="0"/>
              <a:pPr/>
              <a:t>11/7/2023</a:t>
            </a:fld>
            <a:endParaRPr lang="en-US"/>
          </a:p>
        </p:txBody>
      </p:sp>
      <p:sp>
        <p:nvSpPr>
          <p:cNvPr id="8" name="Θέση υποσέλιδου 7">
            <a:extLst>
              <a:ext uri="{FF2B5EF4-FFF2-40B4-BE49-F238E27FC236}">
                <a16:creationId xmlns:a16="http://schemas.microsoft.com/office/drawing/2014/main" id="{FAF67EB7-CCA6-2D58-03EE-14F7D1744BC2}"/>
              </a:ext>
            </a:extLst>
          </p:cNvPr>
          <p:cNvSpPr>
            <a:spLocks noGrp="1"/>
          </p:cNvSpPr>
          <p:nvPr>
            <p:ph type="ftr" sz="quarter" idx="11"/>
          </p:nvPr>
        </p:nvSpPr>
        <p:spPr/>
        <p:txBody>
          <a:bodyPr/>
          <a:lstStyle/>
          <a:p>
            <a:endParaRPr lang="en-US"/>
          </a:p>
        </p:txBody>
      </p:sp>
      <p:sp>
        <p:nvSpPr>
          <p:cNvPr id="9" name="Θέση αριθμού διαφάνειας 8">
            <a:extLst>
              <a:ext uri="{FF2B5EF4-FFF2-40B4-BE49-F238E27FC236}">
                <a16:creationId xmlns:a16="http://schemas.microsoft.com/office/drawing/2014/main" id="{0BFAF929-3113-1206-4E60-6323235E8F7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40877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F5CB60-BF6F-3023-72A0-917D9B93840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939C699E-94EF-D5BB-3DA1-6EC91F79D93C}"/>
              </a:ext>
            </a:extLst>
          </p:cNvPr>
          <p:cNvSpPr>
            <a:spLocks noGrp="1"/>
          </p:cNvSpPr>
          <p:nvPr>
            <p:ph type="dt" sz="half" idx="10"/>
          </p:nvPr>
        </p:nvSpPr>
        <p:spPr/>
        <p:txBody>
          <a:bodyPr/>
          <a:lstStyle/>
          <a:p>
            <a:fld id="{1D8BD707-D9CF-40AE-B4C6-C98DA3205C09}" type="datetimeFigureOut">
              <a:rPr lang="en-US" smtClean="0"/>
              <a:pPr/>
              <a:t>11/7/2023</a:t>
            </a:fld>
            <a:endParaRPr lang="en-US"/>
          </a:p>
        </p:txBody>
      </p:sp>
      <p:sp>
        <p:nvSpPr>
          <p:cNvPr id="4" name="Θέση υποσέλιδου 3">
            <a:extLst>
              <a:ext uri="{FF2B5EF4-FFF2-40B4-BE49-F238E27FC236}">
                <a16:creationId xmlns:a16="http://schemas.microsoft.com/office/drawing/2014/main" id="{6652F35D-6D0A-1DA4-6F68-04634CF048E0}"/>
              </a:ext>
            </a:extLst>
          </p:cNvPr>
          <p:cNvSpPr>
            <a:spLocks noGrp="1"/>
          </p:cNvSpPr>
          <p:nvPr>
            <p:ph type="ftr" sz="quarter" idx="11"/>
          </p:nvPr>
        </p:nvSpPr>
        <p:spPr/>
        <p:txBody>
          <a:bodyPr/>
          <a:lstStyle/>
          <a:p>
            <a:endParaRPr lang="en-US"/>
          </a:p>
        </p:txBody>
      </p:sp>
      <p:sp>
        <p:nvSpPr>
          <p:cNvPr id="5" name="Θέση αριθμού διαφάνειας 4">
            <a:extLst>
              <a:ext uri="{FF2B5EF4-FFF2-40B4-BE49-F238E27FC236}">
                <a16:creationId xmlns:a16="http://schemas.microsoft.com/office/drawing/2014/main" id="{A1C61A1B-DBE6-A858-021B-4A3397B4639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524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0DC5ED50-51DA-C155-97E9-95C1D15F5510}"/>
              </a:ext>
            </a:extLst>
          </p:cNvPr>
          <p:cNvSpPr>
            <a:spLocks noGrp="1"/>
          </p:cNvSpPr>
          <p:nvPr>
            <p:ph type="dt" sz="half" idx="10"/>
          </p:nvPr>
        </p:nvSpPr>
        <p:spPr/>
        <p:txBody>
          <a:bodyPr/>
          <a:lstStyle/>
          <a:p>
            <a:fld id="{1D8BD707-D9CF-40AE-B4C6-C98DA3205C09}" type="datetimeFigureOut">
              <a:rPr lang="en-US" smtClean="0"/>
              <a:pPr/>
              <a:t>11/7/2023</a:t>
            </a:fld>
            <a:endParaRPr lang="en-US"/>
          </a:p>
        </p:txBody>
      </p:sp>
      <p:sp>
        <p:nvSpPr>
          <p:cNvPr id="3" name="Θέση υποσέλιδου 2">
            <a:extLst>
              <a:ext uri="{FF2B5EF4-FFF2-40B4-BE49-F238E27FC236}">
                <a16:creationId xmlns:a16="http://schemas.microsoft.com/office/drawing/2014/main" id="{EAB3323F-6247-1AC6-A3B7-118220A2D48E}"/>
              </a:ext>
            </a:extLst>
          </p:cNvPr>
          <p:cNvSpPr>
            <a:spLocks noGrp="1"/>
          </p:cNvSpPr>
          <p:nvPr>
            <p:ph type="ftr" sz="quarter" idx="11"/>
          </p:nvPr>
        </p:nvSpPr>
        <p:spPr/>
        <p:txBody>
          <a:bodyPr/>
          <a:lstStyle/>
          <a:p>
            <a:endParaRPr lang="en-US"/>
          </a:p>
        </p:txBody>
      </p:sp>
      <p:sp>
        <p:nvSpPr>
          <p:cNvPr id="4" name="Θέση αριθμού διαφάνειας 3">
            <a:extLst>
              <a:ext uri="{FF2B5EF4-FFF2-40B4-BE49-F238E27FC236}">
                <a16:creationId xmlns:a16="http://schemas.microsoft.com/office/drawing/2014/main" id="{ED8A58C5-F56C-971B-433B-98C10432FC0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00216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8F07F4-7512-3F23-8A88-F3A7E4DF4BEE}"/>
              </a:ext>
            </a:extLst>
          </p:cNvPr>
          <p:cNvSpPr>
            <a:spLocks noGrp="1"/>
          </p:cNvSpPr>
          <p:nvPr>
            <p:ph type="title"/>
          </p:nvPr>
        </p:nvSpPr>
        <p:spPr>
          <a:xfrm>
            <a:off x="671831" y="487680"/>
            <a:ext cx="3145790" cy="1706880"/>
          </a:xfrm>
        </p:spPr>
        <p:txBody>
          <a:bodyPr anchor="b"/>
          <a:lstStyle>
            <a:lvl1pPr>
              <a:defRPr sz="256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0812AD5-9356-F579-F72F-7A7B010116F5}"/>
              </a:ext>
            </a:extLst>
          </p:cNvPr>
          <p:cNvSpPr>
            <a:spLocks noGrp="1"/>
          </p:cNvSpPr>
          <p:nvPr>
            <p:ph idx="1"/>
          </p:nvPr>
        </p:nvSpPr>
        <p:spPr>
          <a:xfrm>
            <a:off x="4146550" y="1053254"/>
            <a:ext cx="4937760" cy="5198533"/>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6C957511-1DEB-0858-BA58-ECEB5DC5CC19}"/>
              </a:ext>
            </a:extLst>
          </p:cNvPr>
          <p:cNvSpPr>
            <a:spLocks noGrp="1"/>
          </p:cNvSpPr>
          <p:nvPr>
            <p:ph type="body" sz="half" idx="2"/>
          </p:nvPr>
        </p:nvSpPr>
        <p:spPr>
          <a:xfrm>
            <a:off x="671831" y="2194560"/>
            <a:ext cx="3145790" cy="4065694"/>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B958FE03-0E39-D8A2-3EA2-49F57CAA38A2}"/>
              </a:ext>
            </a:extLst>
          </p:cNvPr>
          <p:cNvSpPr>
            <a:spLocks noGrp="1"/>
          </p:cNvSpPr>
          <p:nvPr>
            <p:ph type="dt" sz="half" idx="10"/>
          </p:nvPr>
        </p:nvSpPr>
        <p:spPr/>
        <p:txBody>
          <a:bodyPr/>
          <a:lstStyle/>
          <a:p>
            <a:fld id="{1D8BD707-D9CF-40AE-B4C6-C98DA3205C09}" type="datetimeFigureOut">
              <a:rPr lang="en-US" smtClean="0"/>
              <a:pPr/>
              <a:t>11/7/2023</a:t>
            </a:fld>
            <a:endParaRPr lang="en-US"/>
          </a:p>
        </p:txBody>
      </p:sp>
      <p:sp>
        <p:nvSpPr>
          <p:cNvPr id="6" name="Θέση υποσέλιδου 5">
            <a:extLst>
              <a:ext uri="{FF2B5EF4-FFF2-40B4-BE49-F238E27FC236}">
                <a16:creationId xmlns:a16="http://schemas.microsoft.com/office/drawing/2014/main" id="{9A37C4C2-4A3D-28AC-CA02-2D1CD8201B0B}"/>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65E144D3-5102-A33D-1065-A10F5D58DDF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74925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EA95DE-3704-D31A-B037-D5DD34553910}"/>
              </a:ext>
            </a:extLst>
          </p:cNvPr>
          <p:cNvSpPr>
            <a:spLocks noGrp="1"/>
          </p:cNvSpPr>
          <p:nvPr>
            <p:ph type="title"/>
          </p:nvPr>
        </p:nvSpPr>
        <p:spPr>
          <a:xfrm>
            <a:off x="671831" y="487680"/>
            <a:ext cx="3145790" cy="1706880"/>
          </a:xfrm>
        </p:spPr>
        <p:txBody>
          <a:bodyPr anchor="b"/>
          <a:lstStyle>
            <a:lvl1pPr>
              <a:defRPr sz="256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14FD58BA-EC7F-464C-DCF5-217877384B56}"/>
              </a:ext>
            </a:extLst>
          </p:cNvPr>
          <p:cNvSpPr>
            <a:spLocks noGrp="1"/>
          </p:cNvSpPr>
          <p:nvPr>
            <p:ph type="pic" idx="1"/>
          </p:nvPr>
        </p:nvSpPr>
        <p:spPr>
          <a:xfrm>
            <a:off x="4146550" y="1053254"/>
            <a:ext cx="4937760" cy="5198533"/>
          </a:xfrm>
        </p:spPr>
        <p:txBody>
          <a:bodyPr/>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endParaRPr lang="el-GR"/>
          </a:p>
        </p:txBody>
      </p:sp>
      <p:sp>
        <p:nvSpPr>
          <p:cNvPr id="4" name="Θέση κειμένου 3">
            <a:extLst>
              <a:ext uri="{FF2B5EF4-FFF2-40B4-BE49-F238E27FC236}">
                <a16:creationId xmlns:a16="http://schemas.microsoft.com/office/drawing/2014/main" id="{DC5D84B9-E72B-A138-45B1-27D9EB37E164}"/>
              </a:ext>
            </a:extLst>
          </p:cNvPr>
          <p:cNvSpPr>
            <a:spLocks noGrp="1"/>
          </p:cNvSpPr>
          <p:nvPr>
            <p:ph type="body" sz="half" idx="2"/>
          </p:nvPr>
        </p:nvSpPr>
        <p:spPr>
          <a:xfrm>
            <a:off x="671831" y="2194560"/>
            <a:ext cx="3145790" cy="4065694"/>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66CDEA23-F6E6-6B75-6DE9-1FABDFCD7E55}"/>
              </a:ext>
            </a:extLst>
          </p:cNvPr>
          <p:cNvSpPr>
            <a:spLocks noGrp="1"/>
          </p:cNvSpPr>
          <p:nvPr>
            <p:ph type="dt" sz="half" idx="10"/>
          </p:nvPr>
        </p:nvSpPr>
        <p:spPr/>
        <p:txBody>
          <a:bodyPr/>
          <a:lstStyle/>
          <a:p>
            <a:fld id="{1D8BD707-D9CF-40AE-B4C6-C98DA3205C09}" type="datetimeFigureOut">
              <a:rPr lang="en-US" smtClean="0"/>
              <a:pPr/>
              <a:t>11/7/2023</a:t>
            </a:fld>
            <a:endParaRPr lang="en-US"/>
          </a:p>
        </p:txBody>
      </p:sp>
      <p:sp>
        <p:nvSpPr>
          <p:cNvPr id="6" name="Θέση υποσέλιδου 5">
            <a:extLst>
              <a:ext uri="{FF2B5EF4-FFF2-40B4-BE49-F238E27FC236}">
                <a16:creationId xmlns:a16="http://schemas.microsoft.com/office/drawing/2014/main" id="{AD737E12-1ED5-D1F8-9BFE-714D2AEC0B8D}"/>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340736EA-EA66-D47A-8AED-6BC82C39FB7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24328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72F3E47F-CBB7-759F-9D4E-23693BB81F44}"/>
              </a:ext>
            </a:extLst>
          </p:cNvPr>
          <p:cNvSpPr>
            <a:spLocks noGrp="1"/>
          </p:cNvSpPr>
          <p:nvPr>
            <p:ph type="title"/>
          </p:nvPr>
        </p:nvSpPr>
        <p:spPr>
          <a:xfrm>
            <a:off x="670560" y="389467"/>
            <a:ext cx="8412480" cy="1413934"/>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3AB3515-8E76-5171-C5C3-0F691B1BD452}"/>
              </a:ext>
            </a:extLst>
          </p:cNvPr>
          <p:cNvSpPr>
            <a:spLocks noGrp="1"/>
          </p:cNvSpPr>
          <p:nvPr>
            <p:ph type="body" idx="1"/>
          </p:nvPr>
        </p:nvSpPr>
        <p:spPr>
          <a:xfrm>
            <a:off x="670560" y="1947333"/>
            <a:ext cx="8412480" cy="4641427"/>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1653C24-2071-1E92-5500-8221C5465526}"/>
              </a:ext>
            </a:extLst>
          </p:cNvPr>
          <p:cNvSpPr>
            <a:spLocks noGrp="1"/>
          </p:cNvSpPr>
          <p:nvPr>
            <p:ph type="dt" sz="half" idx="2"/>
          </p:nvPr>
        </p:nvSpPr>
        <p:spPr>
          <a:xfrm>
            <a:off x="670560" y="6780107"/>
            <a:ext cx="2194560" cy="389467"/>
          </a:xfrm>
          <a:prstGeom prst="rect">
            <a:avLst/>
          </a:prstGeom>
        </p:spPr>
        <p:txBody>
          <a:bodyPr vert="horz" lIns="91440" tIns="45720" rIns="91440" bIns="45720" rtlCol="0" anchor="ctr"/>
          <a:lstStyle>
            <a:lvl1pPr algn="l">
              <a:defRPr sz="960">
                <a:solidFill>
                  <a:schemeClr val="tx1">
                    <a:tint val="75000"/>
                  </a:schemeClr>
                </a:solidFill>
              </a:defRPr>
            </a:lvl1pPr>
          </a:lstStyle>
          <a:p>
            <a:fld id="{1D8BD707-D9CF-40AE-B4C6-C98DA3205C09}" type="datetimeFigureOut">
              <a:rPr lang="en-US" smtClean="0"/>
              <a:pPr/>
              <a:t>11/7/2023</a:t>
            </a:fld>
            <a:endParaRPr lang="en-US"/>
          </a:p>
        </p:txBody>
      </p:sp>
      <p:sp>
        <p:nvSpPr>
          <p:cNvPr id="5" name="Θέση υποσέλιδου 4">
            <a:extLst>
              <a:ext uri="{FF2B5EF4-FFF2-40B4-BE49-F238E27FC236}">
                <a16:creationId xmlns:a16="http://schemas.microsoft.com/office/drawing/2014/main" id="{DA7B6EFF-A0FB-C082-EE78-B62293339206}"/>
              </a:ext>
            </a:extLst>
          </p:cNvPr>
          <p:cNvSpPr>
            <a:spLocks noGrp="1"/>
          </p:cNvSpPr>
          <p:nvPr>
            <p:ph type="ftr" sz="quarter" idx="3"/>
          </p:nvPr>
        </p:nvSpPr>
        <p:spPr>
          <a:xfrm>
            <a:off x="3230880" y="6780107"/>
            <a:ext cx="3291840" cy="389467"/>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n-US"/>
          </a:p>
        </p:txBody>
      </p:sp>
      <p:sp>
        <p:nvSpPr>
          <p:cNvPr id="6" name="Θέση αριθμού διαφάνειας 5">
            <a:extLst>
              <a:ext uri="{FF2B5EF4-FFF2-40B4-BE49-F238E27FC236}">
                <a16:creationId xmlns:a16="http://schemas.microsoft.com/office/drawing/2014/main" id="{9AE0497D-7E53-BCE3-7235-6EBD0554612F}"/>
              </a:ext>
            </a:extLst>
          </p:cNvPr>
          <p:cNvSpPr>
            <a:spLocks noGrp="1"/>
          </p:cNvSpPr>
          <p:nvPr>
            <p:ph type="sldNum" sz="quarter" idx="4"/>
          </p:nvPr>
        </p:nvSpPr>
        <p:spPr>
          <a:xfrm>
            <a:off x="6888480" y="6780107"/>
            <a:ext cx="2194560" cy="389467"/>
          </a:xfrm>
          <a:prstGeom prst="rect">
            <a:avLst/>
          </a:prstGeom>
        </p:spPr>
        <p:txBody>
          <a:bodyPr vert="horz" lIns="91440" tIns="45720" rIns="91440" bIns="45720" rtlCol="0" anchor="ctr"/>
          <a:lstStyle>
            <a:lvl1pPr algn="r">
              <a:defRPr sz="96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4568553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l-GR"/>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295122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Layout" Target="../slideLayouts/slideLayout8.xml"/><Relationship Id="rId5" Type="http://schemas.openxmlformats.org/officeDocument/2006/relationships/image" Target="../media/image1.jp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8.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8.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hyperlink" Target="mailto:ntatari@mou.gr" TargetMode="External"/><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201237-D086-156F-A957-C76D93CA0FCA}"/>
              </a:ext>
            </a:extLst>
          </p:cNvPr>
          <p:cNvSpPr>
            <a:spLocks noGrp="1"/>
          </p:cNvSpPr>
          <p:nvPr>
            <p:ph type="ctrTitle"/>
          </p:nvPr>
        </p:nvSpPr>
        <p:spPr>
          <a:xfrm>
            <a:off x="990600" y="2263775"/>
            <a:ext cx="7772400" cy="1470025"/>
          </a:xfrm>
        </p:spPr>
        <p:txBody>
          <a:bodyPr>
            <a:normAutofit/>
          </a:bodyPr>
          <a:lstStyle/>
          <a:p>
            <a:r>
              <a:rPr lang="en-US" sz="2800" b="1" dirty="0">
                <a:latin typeface="+mn-lt"/>
                <a:ea typeface="Times New Roman" panose="02020603050405020304" pitchFamily="18" charset="0"/>
                <a:cs typeface="Times New Roman" panose="02020603050405020304" pitchFamily="18" charset="0"/>
              </a:rPr>
              <a:t>Timetable </a:t>
            </a:r>
            <a:r>
              <a:rPr lang="en-US" sz="2800" b="1" dirty="0">
                <a:effectLst/>
                <a:latin typeface="+mn-lt"/>
                <a:ea typeface="Times New Roman" panose="02020603050405020304" pitchFamily="18" charset="0"/>
                <a:cs typeface="Times New Roman" panose="02020603050405020304" pitchFamily="18" charset="0"/>
              </a:rPr>
              <a:t>of planned Calls</a:t>
            </a:r>
            <a:br>
              <a:rPr lang="en-US" sz="2800" b="1" dirty="0">
                <a:effectLst/>
                <a:latin typeface="+mn-lt"/>
                <a:ea typeface="Times New Roman" panose="02020603050405020304" pitchFamily="18" charset="0"/>
                <a:cs typeface="Times New Roman" panose="02020603050405020304" pitchFamily="18" charset="0"/>
              </a:rPr>
            </a:br>
            <a:r>
              <a:rPr lang="en-US" sz="2800" b="1" dirty="0">
                <a:effectLst/>
                <a:latin typeface="+mn-lt"/>
                <a:ea typeface="Times New Roman" panose="02020603050405020304" pitchFamily="18" charset="0"/>
                <a:cs typeface="Times New Roman" panose="02020603050405020304" pitchFamily="18" charset="0"/>
              </a:rPr>
              <a:t>GREECE – NORTH MACEDONIA 2021-2027 </a:t>
            </a:r>
            <a:r>
              <a:rPr lang="en-US" sz="2800" b="1" dirty="0" err="1">
                <a:effectLst/>
                <a:latin typeface="+mn-lt"/>
                <a:ea typeface="Times New Roman" panose="02020603050405020304" pitchFamily="18" charset="0"/>
                <a:cs typeface="Times New Roman" panose="02020603050405020304" pitchFamily="18" charset="0"/>
              </a:rPr>
              <a:t>Programme</a:t>
            </a:r>
            <a:endParaRPr lang="el-GR" sz="2800" b="1" dirty="0">
              <a:latin typeface="+mn-lt"/>
            </a:endParaRPr>
          </a:p>
        </p:txBody>
      </p:sp>
      <p:sp>
        <p:nvSpPr>
          <p:cNvPr id="3" name="Υπότιτλος 2">
            <a:extLst>
              <a:ext uri="{FF2B5EF4-FFF2-40B4-BE49-F238E27FC236}">
                <a16:creationId xmlns:a16="http://schemas.microsoft.com/office/drawing/2014/main" id="{0B3FD935-34EA-DDDA-F596-DDFA86490283}"/>
              </a:ext>
            </a:extLst>
          </p:cNvPr>
          <p:cNvSpPr>
            <a:spLocks noGrp="1"/>
          </p:cNvSpPr>
          <p:nvPr>
            <p:ph type="subTitle" idx="1"/>
          </p:nvPr>
        </p:nvSpPr>
        <p:spPr>
          <a:xfrm>
            <a:off x="1371600" y="4648200"/>
            <a:ext cx="6400800" cy="1143000"/>
          </a:xfrm>
        </p:spPr>
        <p:txBody>
          <a:bodyPr>
            <a:normAutofit/>
          </a:bodyPr>
          <a:lstStyle/>
          <a:p>
            <a:r>
              <a:rPr lang="en-US" sz="1800" dirty="0">
                <a:solidFill>
                  <a:schemeClr val="tx1"/>
                </a:solidFill>
              </a:rPr>
              <a:t>3</a:t>
            </a:r>
            <a:r>
              <a:rPr lang="en-US" sz="1800" baseline="30000" dirty="0">
                <a:solidFill>
                  <a:schemeClr val="tx1"/>
                </a:solidFill>
              </a:rPr>
              <a:t>nd</a:t>
            </a:r>
            <a:r>
              <a:rPr lang="en-US" sz="1800" dirty="0">
                <a:solidFill>
                  <a:schemeClr val="tx1"/>
                </a:solidFill>
              </a:rPr>
              <a:t> Monitoring Committee</a:t>
            </a:r>
          </a:p>
          <a:p>
            <a:r>
              <a:rPr lang="en-US" sz="1800" dirty="0">
                <a:solidFill>
                  <a:schemeClr val="tx1"/>
                </a:solidFill>
              </a:rPr>
              <a:t>7</a:t>
            </a:r>
            <a:r>
              <a:rPr lang="en-US" sz="1800" baseline="30000" dirty="0">
                <a:solidFill>
                  <a:schemeClr val="tx1"/>
                </a:solidFill>
              </a:rPr>
              <a:t>th</a:t>
            </a:r>
            <a:r>
              <a:rPr lang="en-US" sz="1800" dirty="0">
                <a:solidFill>
                  <a:schemeClr val="tx1"/>
                </a:solidFill>
              </a:rPr>
              <a:t> </a:t>
            </a:r>
            <a:r>
              <a:rPr lang="en-US" sz="1800" dirty="0"/>
              <a:t>November</a:t>
            </a:r>
            <a:r>
              <a:rPr lang="en-US" sz="1800" dirty="0">
                <a:solidFill>
                  <a:schemeClr val="tx1"/>
                </a:solidFill>
              </a:rPr>
              <a:t> 2023</a:t>
            </a:r>
          </a:p>
          <a:p>
            <a:r>
              <a:rPr lang="en-US" sz="1800" dirty="0"/>
              <a:t>Venue: On-line</a:t>
            </a:r>
            <a:endParaRPr lang="el-GR" sz="1800" dirty="0">
              <a:solidFill>
                <a:schemeClr val="tx1"/>
              </a:solidFill>
            </a:endParaRPr>
          </a:p>
        </p:txBody>
      </p:sp>
      <p:cxnSp>
        <p:nvCxnSpPr>
          <p:cNvPr id="6" name="Ευθεία γραμμή σύνδεσης 5">
            <a:extLst>
              <a:ext uri="{FF2B5EF4-FFF2-40B4-BE49-F238E27FC236}">
                <a16:creationId xmlns:a16="http://schemas.microsoft.com/office/drawing/2014/main" id="{D32BF3DE-74A7-227D-874D-73D098DB996F}"/>
              </a:ext>
            </a:extLst>
          </p:cNvPr>
          <p:cNvCxnSpPr/>
          <p:nvPr/>
        </p:nvCxnSpPr>
        <p:spPr>
          <a:xfrm>
            <a:off x="228600" y="1752600"/>
            <a:ext cx="93726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Τίτλος 1">
            <a:extLst>
              <a:ext uri="{FF2B5EF4-FFF2-40B4-BE49-F238E27FC236}">
                <a16:creationId xmlns:a16="http://schemas.microsoft.com/office/drawing/2014/main" id="{A595B16B-29B7-89A6-E791-358AE76422A0}"/>
              </a:ext>
            </a:extLst>
          </p:cNvPr>
          <p:cNvSpPr txBox="1">
            <a:spLocks/>
          </p:cNvSpPr>
          <p:nvPr/>
        </p:nvSpPr>
        <p:spPr>
          <a:xfrm>
            <a:off x="0" y="5845175"/>
            <a:ext cx="9753600" cy="1470025"/>
          </a:xfrm>
          <a:prstGeom prst="rect">
            <a:avLst/>
          </a:prstGeom>
          <a:solidFill>
            <a:srgbClr val="134AB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a:solidFill>
                  <a:schemeClr val="bg1"/>
                </a:solidFill>
                <a:latin typeface="+mn-lt"/>
              </a:rPr>
              <a:t>Interreg VI-A IPA CBC ‘Greece-North Macedonia 2021-2027’ </a:t>
            </a:r>
            <a:r>
              <a:rPr lang="en-US" sz="1600" b="1" dirty="0" err="1">
                <a:solidFill>
                  <a:schemeClr val="bg1"/>
                </a:solidFill>
                <a:latin typeface="+mn-lt"/>
              </a:rPr>
              <a:t>Programme</a:t>
            </a:r>
            <a:br>
              <a:rPr lang="en-US" sz="1600" b="1" dirty="0">
                <a:solidFill>
                  <a:schemeClr val="bg1"/>
                </a:solidFill>
                <a:latin typeface="+mn-lt"/>
              </a:rPr>
            </a:br>
            <a:r>
              <a:rPr lang="en-US" sz="1600" b="1" dirty="0">
                <a:solidFill>
                  <a:schemeClr val="bg1"/>
                </a:solidFill>
                <a:latin typeface="+mn-lt"/>
              </a:rPr>
              <a:t>CCI: 2021TC16IPCB009</a:t>
            </a:r>
            <a:br>
              <a:rPr lang="en-US" sz="1600" b="1" dirty="0">
                <a:solidFill>
                  <a:srgbClr val="FF0000"/>
                </a:solidFill>
                <a:latin typeface="+mn-lt"/>
              </a:rPr>
            </a:br>
            <a:r>
              <a:rPr lang="en-US" sz="1600" b="1" dirty="0">
                <a:solidFill>
                  <a:schemeClr val="bg1"/>
                </a:solidFill>
                <a:latin typeface="+mn-lt"/>
              </a:rPr>
              <a:t>C (2022) 8646 final  –  23.11.2022</a:t>
            </a:r>
          </a:p>
        </p:txBody>
      </p:sp>
      <p:pic>
        <p:nvPicPr>
          <p:cNvPr id="8" name="Picture 225">
            <a:extLst>
              <a:ext uri="{FF2B5EF4-FFF2-40B4-BE49-F238E27FC236}">
                <a16:creationId xmlns:a16="http://schemas.microsoft.com/office/drawing/2014/main" id="{7907B3BA-A710-3345-3FA9-5A7EB7B1E757}"/>
              </a:ext>
            </a:extLst>
          </p:cNvPr>
          <p:cNvPicPr/>
          <p:nvPr/>
        </p:nvPicPr>
        <p:blipFill>
          <a:blip r:embed="rId2"/>
          <a:stretch>
            <a:fillRect/>
          </a:stretch>
        </p:blipFill>
        <p:spPr>
          <a:xfrm>
            <a:off x="2722880" y="224790"/>
            <a:ext cx="4668520" cy="1299210"/>
          </a:xfrm>
          <a:prstGeom prst="rect">
            <a:avLst/>
          </a:prstGeom>
        </p:spPr>
      </p:pic>
    </p:spTree>
    <p:extLst>
      <p:ext uri="{BB962C8B-B14F-4D97-AF65-F5344CB8AC3E}">
        <p14:creationId xmlns:p14="http://schemas.microsoft.com/office/powerpoint/2010/main" val="663245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562972-3449-42D1-8185-B4BEFD52AB44}"/>
              </a:ext>
            </a:extLst>
          </p:cNvPr>
          <p:cNvSpPr>
            <a:spLocks noGrp="1"/>
          </p:cNvSpPr>
          <p:nvPr>
            <p:ph type="title"/>
          </p:nvPr>
        </p:nvSpPr>
        <p:spPr>
          <a:xfrm>
            <a:off x="533400" y="458538"/>
            <a:ext cx="6376576" cy="613082"/>
          </a:xfrm>
        </p:spPr>
        <p:txBody>
          <a:bodyPr rtlCol="0">
            <a:normAutofit fontScale="90000"/>
          </a:bodyPr>
          <a:lstStyle/>
          <a:p>
            <a:pPr algn="ctr" rtl="0"/>
            <a:r>
              <a:rPr lang="en-US" sz="2880" b="1" dirty="0"/>
              <a:t>Timeline of Planned Calls</a:t>
            </a:r>
            <a:br>
              <a:rPr lang="el-GR" sz="2880" b="1" dirty="0"/>
            </a:br>
            <a:endParaRPr lang="el" sz="2880" b="1" dirty="0"/>
          </a:p>
        </p:txBody>
      </p:sp>
      <p:graphicFrame>
        <p:nvGraphicFramePr>
          <p:cNvPr id="4" name="Θέση περιεχομένου 2">
            <a:extLst>
              <a:ext uri="{FF2B5EF4-FFF2-40B4-BE49-F238E27FC236}">
                <a16:creationId xmlns:a16="http://schemas.microsoft.com/office/drawing/2014/main" id="{FF3F0D82-0AA6-45C3-8367-955CBFA02ED6}"/>
              </a:ext>
            </a:extLst>
          </p:cNvPr>
          <p:cNvGraphicFramePr>
            <a:graphicFrameLocks noGrp="1"/>
          </p:cNvGraphicFramePr>
          <p:nvPr>
            <p:ph idx="1"/>
            <p:extLst>
              <p:ext uri="{D42A27DB-BD31-4B8C-83A1-F6EECF244321}">
                <p14:modId xmlns:p14="http://schemas.microsoft.com/office/powerpoint/2010/main" val="454680770"/>
              </p:ext>
            </p:extLst>
          </p:nvPr>
        </p:nvGraphicFramePr>
        <p:xfrm>
          <a:off x="257775" y="2563596"/>
          <a:ext cx="9314143" cy="3936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Εικόνα 6" descr="Εικόνα που περιέχει κύκλος, γραφικά, διάγραμμα, σχεδίαση&#10;&#10;Περιγραφή που δημιουργήθηκε αυτόματα">
            <a:extLst>
              <a:ext uri="{FF2B5EF4-FFF2-40B4-BE49-F238E27FC236}">
                <a16:creationId xmlns:a16="http://schemas.microsoft.com/office/drawing/2014/main" id="{D2ABB5AF-8ACB-8E1F-98E8-DD1087EF9452}"/>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70510" y="1074638"/>
            <a:ext cx="1901408" cy="1901408"/>
          </a:xfrm>
          <a:prstGeom prst="rect">
            <a:avLst/>
          </a:prstGeom>
        </p:spPr>
      </p:pic>
      <p:cxnSp>
        <p:nvCxnSpPr>
          <p:cNvPr id="9" name="Ευθεία γραμμή σύνδεσης 8">
            <a:extLst>
              <a:ext uri="{FF2B5EF4-FFF2-40B4-BE49-F238E27FC236}">
                <a16:creationId xmlns:a16="http://schemas.microsoft.com/office/drawing/2014/main" id="{110BB546-63E8-14B2-91D9-F6992D647205}"/>
              </a:ext>
            </a:extLst>
          </p:cNvPr>
          <p:cNvCxnSpPr/>
          <p:nvPr/>
        </p:nvCxnSpPr>
        <p:spPr>
          <a:xfrm>
            <a:off x="1630820" y="4545156"/>
            <a:ext cx="0" cy="328849"/>
          </a:xfrm>
          <a:prstGeom prst="line">
            <a:avLst/>
          </a:prstGeom>
          <a:ln w="1905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Βέλος: Κάτω 11">
            <a:extLst>
              <a:ext uri="{FF2B5EF4-FFF2-40B4-BE49-F238E27FC236}">
                <a16:creationId xmlns:a16="http://schemas.microsoft.com/office/drawing/2014/main" id="{5F1D612C-9FEB-1144-C75A-CB75C5E524D5}"/>
              </a:ext>
            </a:extLst>
          </p:cNvPr>
          <p:cNvSpPr/>
          <p:nvPr/>
        </p:nvSpPr>
        <p:spPr>
          <a:xfrm>
            <a:off x="1752600" y="4724400"/>
            <a:ext cx="60400" cy="37582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1440"/>
          </a:p>
        </p:txBody>
      </p:sp>
      <p:sp>
        <p:nvSpPr>
          <p:cNvPr id="15" name="Βέλος: Επάνω 14">
            <a:extLst>
              <a:ext uri="{FF2B5EF4-FFF2-40B4-BE49-F238E27FC236}">
                <a16:creationId xmlns:a16="http://schemas.microsoft.com/office/drawing/2014/main" id="{269E2F09-DCB9-0A76-E32D-2F320C10195C}"/>
              </a:ext>
            </a:extLst>
          </p:cNvPr>
          <p:cNvSpPr/>
          <p:nvPr/>
        </p:nvSpPr>
        <p:spPr>
          <a:xfrm>
            <a:off x="4191000" y="3962400"/>
            <a:ext cx="80534" cy="37582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1440"/>
          </a:p>
        </p:txBody>
      </p:sp>
      <p:sp>
        <p:nvSpPr>
          <p:cNvPr id="16" name="TextBox 15">
            <a:extLst>
              <a:ext uri="{FF2B5EF4-FFF2-40B4-BE49-F238E27FC236}">
                <a16:creationId xmlns:a16="http://schemas.microsoft.com/office/drawing/2014/main" id="{CB39581F-D896-E689-135D-2FDB89985C67}"/>
              </a:ext>
            </a:extLst>
          </p:cNvPr>
          <p:cNvSpPr txBox="1"/>
          <p:nvPr/>
        </p:nvSpPr>
        <p:spPr>
          <a:xfrm>
            <a:off x="6781800" y="5334000"/>
            <a:ext cx="2496563" cy="837152"/>
          </a:xfrm>
          <a:prstGeom prst="rect">
            <a:avLst/>
          </a:prstGeom>
          <a:noFill/>
        </p:spPr>
        <p:txBody>
          <a:bodyPr wrap="square" rtlCol="0">
            <a:spAutoFit/>
          </a:bodyPr>
          <a:lstStyle/>
          <a:p>
            <a:pPr lvl="0" algn="ctr" defTabSz="568960">
              <a:lnSpc>
                <a:spcPct val="90000"/>
              </a:lnSpc>
              <a:spcBef>
                <a:spcPct val="0"/>
              </a:spcBef>
              <a:spcAft>
                <a:spcPct val="35000"/>
              </a:spcAft>
            </a:pPr>
            <a:r>
              <a:rPr lang="en-US" sz="1600" b="1" dirty="0"/>
              <a:t>4th  Call-Open-Common Projects </a:t>
            </a:r>
            <a:r>
              <a:rPr lang="en-US" sz="1400" b="1" dirty="0"/>
              <a:t>|</a:t>
            </a:r>
            <a:endParaRPr lang="el-GR" sz="1400" dirty="0"/>
          </a:p>
          <a:p>
            <a:pPr lvl="0"/>
            <a:r>
              <a:rPr lang="en-US" sz="1400" b="1" dirty="0">
                <a:solidFill>
                  <a:srgbClr val="9AC43D"/>
                </a:solidFill>
              </a:rPr>
              <a:t>P4 – I.S.O. 6.6.</a:t>
            </a:r>
            <a:r>
              <a:rPr lang="en-US" sz="1400" b="1" dirty="0">
                <a:solidFill>
                  <a:srgbClr val="DF5D5A"/>
                </a:solidFill>
                <a:latin typeface="Corbel" panose="020B0503020204020204"/>
              </a:rPr>
              <a:t> </a:t>
            </a:r>
            <a:endParaRPr lang="el-GR" sz="1400" dirty="0"/>
          </a:p>
        </p:txBody>
      </p:sp>
      <p:sp>
        <p:nvSpPr>
          <p:cNvPr id="17" name="Βέλος: Κάτω 16">
            <a:extLst>
              <a:ext uri="{FF2B5EF4-FFF2-40B4-BE49-F238E27FC236}">
                <a16:creationId xmlns:a16="http://schemas.microsoft.com/office/drawing/2014/main" id="{E3F8E54D-DCB7-9C1D-EC92-E6B4EB34467A}"/>
              </a:ext>
            </a:extLst>
          </p:cNvPr>
          <p:cNvSpPr/>
          <p:nvPr/>
        </p:nvSpPr>
        <p:spPr>
          <a:xfrm>
            <a:off x="5791200" y="4724400"/>
            <a:ext cx="60400" cy="51676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1440"/>
          </a:p>
        </p:txBody>
      </p:sp>
      <p:sp>
        <p:nvSpPr>
          <p:cNvPr id="3" name="TextBox 2"/>
          <p:cNvSpPr txBox="1"/>
          <p:nvPr/>
        </p:nvSpPr>
        <p:spPr>
          <a:xfrm>
            <a:off x="3505200" y="2976046"/>
            <a:ext cx="1981200" cy="1077218"/>
          </a:xfrm>
          <a:prstGeom prst="rect">
            <a:avLst/>
          </a:prstGeom>
          <a:noFill/>
        </p:spPr>
        <p:txBody>
          <a:bodyPr wrap="square" rtlCol="0">
            <a:spAutoFit/>
          </a:bodyPr>
          <a:lstStyle/>
          <a:p>
            <a:pPr lvl="0"/>
            <a:r>
              <a:rPr lang="en-US" sz="1600" b="1" kern="1200" dirty="0"/>
              <a:t>2</a:t>
            </a:r>
            <a:r>
              <a:rPr lang="en-US" sz="1600" b="1" kern="1200" baseline="30000" dirty="0"/>
              <a:t>nd</a:t>
            </a:r>
            <a:r>
              <a:rPr lang="en-US" sz="1600" b="1" kern="1200" dirty="0"/>
              <a:t> Call – Targeted Call for Strategic Projects|  </a:t>
            </a:r>
            <a:r>
              <a:rPr lang="en-US" sz="1600" b="1" kern="1200" dirty="0">
                <a:solidFill>
                  <a:srgbClr val="9AC43D"/>
                </a:solidFill>
                <a:latin typeface="Corbel" panose="020B0503020204020204"/>
                <a:ea typeface="+mn-ea"/>
                <a:cs typeface="+mn-cs"/>
              </a:rPr>
              <a:t>P2-R.S.O. 3.2</a:t>
            </a:r>
            <a:endParaRPr lang="el-GR" dirty="0"/>
          </a:p>
        </p:txBody>
      </p:sp>
      <p:sp>
        <p:nvSpPr>
          <p:cNvPr id="13" name="12 - TextBox"/>
          <p:cNvSpPr txBox="1"/>
          <p:nvPr/>
        </p:nvSpPr>
        <p:spPr>
          <a:xfrm>
            <a:off x="4724400" y="5257800"/>
            <a:ext cx="1905000" cy="1138773"/>
          </a:xfrm>
          <a:prstGeom prst="rect">
            <a:avLst/>
          </a:prstGeom>
          <a:noFill/>
        </p:spPr>
        <p:txBody>
          <a:bodyPr wrap="square" rtlCol="0">
            <a:spAutoFit/>
          </a:bodyPr>
          <a:lstStyle/>
          <a:p>
            <a:pPr lvl="0"/>
            <a:r>
              <a:rPr lang="en-US" sz="1600" b="1" dirty="0"/>
              <a:t>3rd Call-Open-Small Project Funds</a:t>
            </a:r>
            <a:r>
              <a:rPr lang="en-US" b="1" dirty="0"/>
              <a:t>| </a:t>
            </a:r>
            <a:r>
              <a:rPr lang="en-US" sz="1600" b="1" dirty="0">
                <a:solidFill>
                  <a:schemeClr val="accent1">
                    <a:lumMod val="60000"/>
                    <a:lumOff val="40000"/>
                  </a:schemeClr>
                </a:solidFill>
              </a:rPr>
              <a:t>P1 –R.S.O. 2.6-2.7</a:t>
            </a:r>
            <a:r>
              <a:rPr lang="en-US" sz="1600" b="1" dirty="0">
                <a:solidFill>
                  <a:srgbClr val="9AC43D"/>
                </a:solidFill>
              </a:rPr>
              <a:t> </a:t>
            </a:r>
            <a:r>
              <a:rPr lang="en-US" b="1" dirty="0"/>
              <a:t>&amp; </a:t>
            </a:r>
            <a:r>
              <a:rPr lang="en-US" sz="1600" b="1" dirty="0">
                <a:solidFill>
                  <a:srgbClr val="DF5D5A"/>
                </a:solidFill>
                <a:latin typeface="Corbel" panose="020B0503020204020204"/>
              </a:rPr>
              <a:t>P3 –  R.S.O. 4.5- 4.6</a:t>
            </a:r>
            <a:endParaRPr lang="el-GR" sz="1600" b="1" dirty="0">
              <a:solidFill>
                <a:srgbClr val="9AC43D"/>
              </a:solidFill>
            </a:endParaRPr>
          </a:p>
        </p:txBody>
      </p:sp>
      <p:sp>
        <p:nvSpPr>
          <p:cNvPr id="14" name="Βέλος: Κάτω 16">
            <a:extLst>
              <a:ext uri="{FF2B5EF4-FFF2-40B4-BE49-F238E27FC236}">
                <a16:creationId xmlns:a16="http://schemas.microsoft.com/office/drawing/2014/main" id="{E3F8E54D-DCB7-9C1D-EC92-E6B4EB34467A}"/>
              </a:ext>
            </a:extLst>
          </p:cNvPr>
          <p:cNvSpPr/>
          <p:nvPr/>
        </p:nvSpPr>
        <p:spPr>
          <a:xfrm>
            <a:off x="7924800" y="4724400"/>
            <a:ext cx="60400" cy="51676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1440"/>
          </a:p>
        </p:txBody>
      </p:sp>
      <p:sp>
        <p:nvSpPr>
          <p:cNvPr id="5" name="Ορθογώνιο 4">
            <a:extLst>
              <a:ext uri="{FF2B5EF4-FFF2-40B4-BE49-F238E27FC236}">
                <a16:creationId xmlns:a16="http://schemas.microsoft.com/office/drawing/2014/main" id="{B28A35C2-2BE2-4179-5A0D-26FCF5E34A34}"/>
              </a:ext>
            </a:extLst>
          </p:cNvPr>
          <p:cNvSpPr/>
          <p:nvPr/>
        </p:nvSpPr>
        <p:spPr>
          <a:xfrm>
            <a:off x="533400" y="1295400"/>
            <a:ext cx="3124200" cy="1371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lvl="0" rtl="0"/>
            <a:br>
              <a:rPr lang="en-US" sz="1600" b="1" kern="1200" dirty="0">
                <a:solidFill>
                  <a:srgbClr val="9AC43D"/>
                </a:solidFill>
                <a:latin typeface="Corbel" panose="020B0503020204020204"/>
                <a:ea typeface="+mn-ea"/>
                <a:cs typeface="+mn-cs"/>
              </a:rPr>
            </a:br>
            <a:r>
              <a:rPr lang="en-US" sz="2400" b="1" kern="1200" dirty="0">
                <a:solidFill>
                  <a:srgbClr val="9AC43D"/>
                </a:solidFill>
                <a:latin typeface="Corbel" panose="020B0503020204020204"/>
                <a:ea typeface="+mn-ea"/>
                <a:cs typeface="+mn-cs"/>
              </a:rPr>
              <a:t>4 Calls scheduled to be launched </a:t>
            </a:r>
            <a:endParaRPr lang="el" sz="2400" kern="1200" dirty="0">
              <a:solidFill>
                <a:schemeClr val="tx1"/>
              </a:solidFill>
            </a:endParaRPr>
          </a:p>
        </p:txBody>
      </p:sp>
      <p:pic>
        <p:nvPicPr>
          <p:cNvPr id="6" name="Picture 225">
            <a:extLst>
              <a:ext uri="{FF2B5EF4-FFF2-40B4-BE49-F238E27FC236}">
                <a16:creationId xmlns:a16="http://schemas.microsoft.com/office/drawing/2014/main" id="{4AC541EB-7DFB-F2F1-1E2C-090224B8C917}"/>
              </a:ext>
            </a:extLst>
          </p:cNvPr>
          <p:cNvPicPr/>
          <p:nvPr/>
        </p:nvPicPr>
        <p:blipFill>
          <a:blip r:embed="rId8"/>
          <a:stretch>
            <a:fillRect/>
          </a:stretch>
        </p:blipFill>
        <p:spPr>
          <a:xfrm>
            <a:off x="0" y="6607386"/>
            <a:ext cx="1752600" cy="707813"/>
          </a:xfrm>
          <a:prstGeom prst="rect">
            <a:avLst/>
          </a:prstGeom>
        </p:spPr>
      </p:pic>
    </p:spTree>
    <p:extLst>
      <p:ext uri="{BB962C8B-B14F-4D97-AF65-F5344CB8AC3E}">
        <p14:creationId xmlns:p14="http://schemas.microsoft.com/office/powerpoint/2010/main" val="1839895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5">
            <a:extLst>
              <a:ext uri="{FF2B5EF4-FFF2-40B4-BE49-F238E27FC236}">
                <a16:creationId xmlns:a16="http://schemas.microsoft.com/office/drawing/2014/main" id="{D585B196-B1DF-6EFC-D2E3-058B947CD3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1825" y="6864039"/>
            <a:ext cx="5778500" cy="358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3" name="Τίτλος 1">
            <a:extLst>
              <a:ext uri="{FF2B5EF4-FFF2-40B4-BE49-F238E27FC236}">
                <a16:creationId xmlns:a16="http://schemas.microsoft.com/office/drawing/2014/main" id="{5EC6A6D2-AF8E-BE48-FAD8-93BE316833E2}"/>
              </a:ext>
            </a:extLst>
          </p:cNvPr>
          <p:cNvSpPr txBox="1">
            <a:spLocks/>
          </p:cNvSpPr>
          <p:nvPr/>
        </p:nvSpPr>
        <p:spPr>
          <a:xfrm>
            <a:off x="1905000" y="0"/>
            <a:ext cx="6286724" cy="685800"/>
          </a:xfrm>
          <a:prstGeom prst="rect">
            <a:avLst/>
          </a:prstGeom>
          <a:solidFill>
            <a:srgbClr val="134AB7"/>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857250"/>
            <a:r>
              <a:rPr lang="en-US" sz="2156" b="1" u="sng" dirty="0">
                <a:solidFill>
                  <a:prstClr val="white"/>
                </a:solidFill>
                <a:latin typeface="Calibri" panose="020F0502020204030204" pitchFamily="34" charset="0"/>
                <a:cs typeface="Times New Roman" panose="02020603050405020304" pitchFamily="18" charset="0"/>
              </a:rPr>
              <a:t>Timetable of planned Calls: </a:t>
            </a:r>
            <a:r>
              <a:rPr lang="el-GR" sz="2156" b="1" u="sng" dirty="0">
                <a:solidFill>
                  <a:prstClr val="white"/>
                </a:solidFill>
                <a:latin typeface="Calibri" panose="020F0502020204030204" pitchFamily="34" charset="0"/>
                <a:cs typeface="Times New Roman" panose="02020603050405020304" pitchFamily="18" charset="0"/>
              </a:rPr>
              <a:t>1</a:t>
            </a:r>
            <a:r>
              <a:rPr lang="en-US" sz="2156" b="1" u="sng" baseline="30000" dirty="0" err="1">
                <a:solidFill>
                  <a:prstClr val="white"/>
                </a:solidFill>
                <a:latin typeface="Calibri" panose="020F0502020204030204" pitchFamily="34" charset="0"/>
                <a:cs typeface="Times New Roman" panose="02020603050405020304" pitchFamily="18" charset="0"/>
              </a:rPr>
              <a:t>st</a:t>
            </a:r>
            <a:r>
              <a:rPr lang="el-GR" sz="2156" b="1" u="sng" dirty="0">
                <a:solidFill>
                  <a:prstClr val="white"/>
                </a:solidFill>
                <a:latin typeface="Calibri" panose="020F0502020204030204" pitchFamily="34" charset="0"/>
                <a:cs typeface="Times New Roman" panose="02020603050405020304" pitchFamily="18" charset="0"/>
              </a:rPr>
              <a:t> </a:t>
            </a:r>
            <a:r>
              <a:rPr lang="en-US" sz="2156" b="1" u="sng" dirty="0">
                <a:solidFill>
                  <a:prstClr val="white"/>
                </a:solidFill>
                <a:latin typeface="Calibri" panose="020F0502020204030204" pitchFamily="34" charset="0"/>
                <a:cs typeface="Times New Roman" panose="02020603050405020304" pitchFamily="18" charset="0"/>
              </a:rPr>
              <a:t>Open Call for Common Projects</a:t>
            </a:r>
            <a:endParaRPr lang="el-GR" sz="2156" u="sng" dirty="0">
              <a:solidFill>
                <a:prstClr val="white"/>
              </a:solidFill>
              <a:latin typeface="Calibri"/>
            </a:endParaRPr>
          </a:p>
        </p:txBody>
      </p:sp>
      <p:sp>
        <p:nvSpPr>
          <p:cNvPr id="3" name="Τίτλος 1">
            <a:extLst>
              <a:ext uri="{FF2B5EF4-FFF2-40B4-BE49-F238E27FC236}">
                <a16:creationId xmlns:a16="http://schemas.microsoft.com/office/drawing/2014/main" id="{5B518B72-EFF5-93CC-5180-CCC1556D791C}"/>
              </a:ext>
            </a:extLst>
          </p:cNvPr>
          <p:cNvSpPr txBox="1">
            <a:spLocks/>
          </p:cNvSpPr>
          <p:nvPr/>
        </p:nvSpPr>
        <p:spPr>
          <a:xfrm>
            <a:off x="1219200" y="1066800"/>
            <a:ext cx="742950" cy="693328"/>
          </a:xfrm>
          <a:prstGeom prst="rect">
            <a:avLst/>
          </a:prstGeom>
          <a:solidFill>
            <a:srgbClr val="134AB7"/>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defTabSz="857250"/>
            <a:r>
              <a:rPr lang="el-GR" sz="3750" b="1" dirty="0">
                <a:solidFill>
                  <a:prstClr val="white"/>
                </a:solidFill>
                <a:latin typeface="Calibri"/>
              </a:rPr>
              <a:t>&gt;&gt;&gt;</a:t>
            </a:r>
          </a:p>
        </p:txBody>
      </p:sp>
      <p:graphicFrame>
        <p:nvGraphicFramePr>
          <p:cNvPr id="14" name="Πίνακας 13">
            <a:extLst>
              <a:ext uri="{FF2B5EF4-FFF2-40B4-BE49-F238E27FC236}">
                <a16:creationId xmlns:a16="http://schemas.microsoft.com/office/drawing/2014/main" id="{07BB3FBC-D633-AA51-B7AA-1348F21FBD0E}"/>
              </a:ext>
            </a:extLst>
          </p:cNvPr>
          <p:cNvGraphicFramePr>
            <a:graphicFrameLocks noGrp="1"/>
          </p:cNvGraphicFramePr>
          <p:nvPr>
            <p:extLst>
              <p:ext uri="{D42A27DB-BD31-4B8C-83A1-F6EECF244321}">
                <p14:modId xmlns:p14="http://schemas.microsoft.com/office/powerpoint/2010/main" val="1386605354"/>
              </p:ext>
            </p:extLst>
          </p:nvPr>
        </p:nvGraphicFramePr>
        <p:xfrm>
          <a:off x="381000" y="801842"/>
          <a:ext cx="6629400" cy="5259321"/>
        </p:xfrm>
        <a:graphic>
          <a:graphicData uri="http://schemas.openxmlformats.org/drawingml/2006/table">
            <a:tbl>
              <a:tblPr>
                <a:tableStyleId>{5C22544A-7EE6-4342-B048-85BDC9FD1C3A}</a:tableStyleId>
              </a:tblPr>
              <a:tblGrid>
                <a:gridCol w="1066800">
                  <a:extLst>
                    <a:ext uri="{9D8B030D-6E8A-4147-A177-3AD203B41FA5}">
                      <a16:colId xmlns:a16="http://schemas.microsoft.com/office/drawing/2014/main" val="2543233797"/>
                    </a:ext>
                  </a:extLst>
                </a:gridCol>
                <a:gridCol w="3886200">
                  <a:extLst>
                    <a:ext uri="{9D8B030D-6E8A-4147-A177-3AD203B41FA5}">
                      <a16:colId xmlns:a16="http://schemas.microsoft.com/office/drawing/2014/main" val="3130975207"/>
                    </a:ext>
                  </a:extLst>
                </a:gridCol>
                <a:gridCol w="1676400">
                  <a:extLst>
                    <a:ext uri="{9D8B030D-6E8A-4147-A177-3AD203B41FA5}">
                      <a16:colId xmlns:a16="http://schemas.microsoft.com/office/drawing/2014/main" val="220475513"/>
                    </a:ext>
                  </a:extLst>
                </a:gridCol>
              </a:tblGrid>
              <a:tr h="1329966">
                <a:tc rowSpan="4">
                  <a:txBody>
                    <a:bodyPr/>
                    <a:lstStyle/>
                    <a:p>
                      <a:pPr algn="ctr" fontAlgn="b"/>
                      <a:r>
                        <a:rPr lang="en-US" sz="1400" b="1" u="none" strike="noStrike" dirty="0">
                          <a:effectLst/>
                        </a:rPr>
                        <a:t>COMMON PROJECTS</a:t>
                      </a:r>
                      <a:endParaRPr lang="en-US" sz="1100" b="1" i="0" u="none" strike="noStrike" dirty="0">
                        <a:solidFill>
                          <a:srgbClr val="FF0000"/>
                        </a:solidFill>
                        <a:effectLst/>
                        <a:latin typeface="Calibri" panose="020F0502020204030204" pitchFamily="34" charset="0"/>
                      </a:endParaRPr>
                    </a:p>
                  </a:txBody>
                  <a:tcPr marL="3938" marR="3938" marT="5251" marB="0" anchor="ctr"/>
                </a:tc>
                <a:tc>
                  <a:txBody>
                    <a:bodyPr/>
                    <a:lstStyle/>
                    <a:p>
                      <a:pPr algn="ctr" fontAlgn="ctr"/>
                      <a:r>
                        <a:rPr lang="en-US" sz="1100" b="0" i="0" u="none" strike="noStrike" dirty="0">
                          <a:solidFill>
                            <a:srgbClr val="000000"/>
                          </a:solidFill>
                          <a:latin typeface="Arial"/>
                        </a:rPr>
                        <a:t>P1</a:t>
                      </a:r>
                      <a:r>
                        <a:rPr lang="en-US" sz="1100" b="0" i="0" u="none" strike="noStrike" baseline="0" dirty="0">
                          <a:solidFill>
                            <a:srgbClr val="000000"/>
                          </a:solidFill>
                          <a:latin typeface="Arial"/>
                        </a:rPr>
                        <a:t> /R</a:t>
                      </a:r>
                      <a:r>
                        <a:rPr lang="en-US" sz="1100" b="0" i="0" u="none" strike="noStrike" dirty="0">
                          <a:solidFill>
                            <a:srgbClr val="000000"/>
                          </a:solidFill>
                          <a:latin typeface="Arial"/>
                        </a:rPr>
                        <a:t>SO 2.6 -  Promoting the transition to a circular and resource efficient economy. </a:t>
                      </a:r>
                    </a:p>
                  </a:txBody>
                  <a:tcPr marL="0" marR="0" marT="0" marB="0" anchor="ctr">
                    <a:solidFill>
                      <a:srgbClr val="FFFF00"/>
                    </a:solidFill>
                  </a:tcPr>
                </a:tc>
                <a:tc>
                  <a:txBody>
                    <a:bodyPr/>
                    <a:lstStyle/>
                    <a:p>
                      <a:pPr algn="ctr" fontAlgn="ctr"/>
                      <a:r>
                        <a:rPr lang="el-GR" sz="1100" b="0" i="0" u="none" strike="noStrike" dirty="0">
                          <a:solidFill>
                            <a:srgbClr val="000000"/>
                          </a:solidFill>
                          <a:latin typeface="Arial"/>
                        </a:rPr>
                        <a:t>5.306.818,13 €</a:t>
                      </a:r>
                    </a:p>
                    <a:p>
                      <a:pPr algn="ctr" fontAlgn="ctr"/>
                      <a:r>
                        <a:rPr lang="en-US" sz="1100" b="0" i="0" u="none" strike="noStrike" dirty="0">
                          <a:solidFill>
                            <a:srgbClr val="000000"/>
                          </a:solidFill>
                          <a:latin typeface="Arial"/>
                        </a:rPr>
                        <a:t> (Total without TA)</a:t>
                      </a:r>
                      <a:endParaRPr lang="el-GR" sz="1100" b="0" i="0" u="none" strike="noStrike" dirty="0">
                        <a:solidFill>
                          <a:srgbClr val="000000"/>
                        </a:solidFill>
                        <a:latin typeface="Arial"/>
                      </a:endParaRPr>
                    </a:p>
                  </a:txBody>
                  <a:tcPr marL="0" marR="0" marT="0" marB="0" anchor="ctr">
                    <a:solidFill>
                      <a:srgbClr val="FFFF00"/>
                    </a:solidFill>
                  </a:tcPr>
                </a:tc>
                <a:extLst>
                  <a:ext uri="{0D108BD9-81ED-4DB2-BD59-A6C34878D82A}">
                    <a16:rowId xmlns:a16="http://schemas.microsoft.com/office/drawing/2014/main" val="542404709"/>
                  </a:ext>
                </a:extLst>
              </a:tr>
              <a:tr h="1122673">
                <a:tc vMerge="1">
                  <a:txBody>
                    <a:bodyPr/>
                    <a:lstStyle/>
                    <a:p>
                      <a:endParaRPr lang="el-GR"/>
                    </a:p>
                  </a:txBody>
                  <a:tcPr/>
                </a:tc>
                <a:tc>
                  <a:txBody>
                    <a:bodyPr/>
                    <a:lstStyle/>
                    <a:p>
                      <a:pPr algn="ctr" fontAlgn="ctr"/>
                      <a:r>
                        <a:rPr lang="en-US" sz="1100" b="0" i="0" u="none" strike="noStrike" dirty="0">
                          <a:solidFill>
                            <a:srgbClr val="000000"/>
                          </a:solidFill>
                          <a:latin typeface="Arial"/>
                        </a:rPr>
                        <a:t>P1/ RSO 2.7 - Enhancing protection and preservation of nature, biodiversity and green infrastructure, including in urban areas, and reducing all forms of pollution.</a:t>
                      </a:r>
                      <a:br>
                        <a:rPr lang="en-US" sz="1100" b="0" i="0" u="none" strike="noStrike" dirty="0">
                          <a:solidFill>
                            <a:srgbClr val="000000"/>
                          </a:solidFill>
                          <a:latin typeface="Arial"/>
                        </a:rPr>
                      </a:br>
                      <a:endParaRPr lang="en-US" sz="1100" b="0" i="0" u="none" strike="noStrike" dirty="0">
                        <a:solidFill>
                          <a:srgbClr val="000000"/>
                        </a:solidFill>
                        <a:latin typeface="Arial"/>
                      </a:endParaRPr>
                    </a:p>
                  </a:txBody>
                  <a:tcPr marL="0" marR="0" marT="0" marB="0" anchor="ctr">
                    <a:solidFill>
                      <a:srgbClr val="FFFF00"/>
                    </a:solidFill>
                  </a:tcPr>
                </a:tc>
                <a:tc>
                  <a:txBody>
                    <a:bodyPr/>
                    <a:lstStyle/>
                    <a:p>
                      <a:pPr algn="ctr" fontAlgn="ctr"/>
                      <a:r>
                        <a:rPr lang="el-GR" sz="1100" b="0" i="0" u="none" strike="noStrike" dirty="0">
                          <a:solidFill>
                            <a:srgbClr val="000000"/>
                          </a:solidFill>
                          <a:latin typeface="Arial"/>
                        </a:rPr>
                        <a:t>5.306.818,12 €</a:t>
                      </a:r>
                    </a:p>
                    <a:p>
                      <a:pPr algn="ctr" fontAlgn="ctr"/>
                      <a:r>
                        <a:rPr lang="en-US" sz="1100" b="0" i="0" u="none" strike="noStrike" dirty="0">
                          <a:solidFill>
                            <a:srgbClr val="000000"/>
                          </a:solidFill>
                          <a:latin typeface="Arial"/>
                        </a:rPr>
                        <a:t> (Total without TA)</a:t>
                      </a:r>
                      <a:endParaRPr lang="el-GR" sz="1100" b="0" i="0" u="none" strike="noStrike" dirty="0">
                        <a:solidFill>
                          <a:srgbClr val="000000"/>
                        </a:solidFill>
                        <a:latin typeface="Arial"/>
                      </a:endParaRPr>
                    </a:p>
                  </a:txBody>
                  <a:tcPr marL="0" marR="0" marT="0" marB="0" anchor="ctr">
                    <a:solidFill>
                      <a:srgbClr val="FFFF00"/>
                    </a:solidFill>
                  </a:tcPr>
                </a:tc>
                <a:extLst>
                  <a:ext uri="{0D108BD9-81ED-4DB2-BD59-A6C34878D82A}">
                    <a16:rowId xmlns:a16="http://schemas.microsoft.com/office/drawing/2014/main" val="2438093266"/>
                  </a:ext>
                </a:extLst>
              </a:tr>
              <a:tr h="1403341">
                <a:tc vMerge="1">
                  <a:txBody>
                    <a:bodyPr/>
                    <a:lstStyle/>
                    <a:p>
                      <a:endParaRPr lang="el-GR"/>
                    </a:p>
                  </a:txBody>
                  <a:tcPr/>
                </a:tc>
                <a:tc>
                  <a:txBody>
                    <a:bodyPr/>
                    <a:lstStyle/>
                    <a:p>
                      <a:pPr algn="ctr" fontAlgn="ctr"/>
                      <a:r>
                        <a:rPr lang="en-US" sz="1100" b="0" i="0" u="none" strike="noStrike" dirty="0">
                          <a:solidFill>
                            <a:srgbClr val="000000"/>
                          </a:solidFill>
                          <a:latin typeface="Arial"/>
                        </a:rPr>
                        <a:t>P3/ RSO 4.5- Ensuring equal access to health care and fostering resilience of</a:t>
                      </a:r>
                    </a:p>
                    <a:p>
                      <a:pPr algn="ctr" fontAlgn="ctr"/>
                      <a:r>
                        <a:rPr lang="en-US" sz="1100" b="0" i="0" u="none" strike="noStrike" dirty="0">
                          <a:solidFill>
                            <a:srgbClr val="000000"/>
                          </a:solidFill>
                          <a:latin typeface="Arial"/>
                        </a:rPr>
                        <a:t>health systems, including primary care, and promoting the transition from institutional to family- and community-based care</a:t>
                      </a:r>
                    </a:p>
                  </a:txBody>
                  <a:tcPr marL="0" marR="0" marT="0" marB="0" anchor="ctr">
                    <a:solidFill>
                      <a:srgbClr val="92D050"/>
                    </a:solidFill>
                  </a:tcPr>
                </a:tc>
                <a:tc>
                  <a:txBody>
                    <a:bodyPr/>
                    <a:lstStyle/>
                    <a:p>
                      <a:pPr algn="ctr" fontAlgn="ctr"/>
                      <a:r>
                        <a:rPr lang="el-GR" sz="1100" b="0" i="0" u="none" strike="noStrike" dirty="0">
                          <a:solidFill>
                            <a:srgbClr val="000000"/>
                          </a:solidFill>
                          <a:latin typeface="Arial"/>
                        </a:rPr>
                        <a:t>3.715.910,50 €</a:t>
                      </a:r>
                    </a:p>
                    <a:p>
                      <a:pPr algn="ctr" fontAlgn="ctr"/>
                      <a:r>
                        <a:rPr lang="en-US" sz="1100" b="0" i="0" u="none" strike="noStrike" dirty="0">
                          <a:solidFill>
                            <a:srgbClr val="000000"/>
                          </a:solidFill>
                          <a:latin typeface="Arial"/>
                        </a:rPr>
                        <a:t> (Total without TA)</a:t>
                      </a:r>
                      <a:endParaRPr lang="el-GR" sz="1100" b="0" i="0" u="none" strike="noStrike" dirty="0">
                        <a:solidFill>
                          <a:srgbClr val="000000"/>
                        </a:solidFill>
                        <a:latin typeface="Arial"/>
                      </a:endParaRPr>
                    </a:p>
                  </a:txBody>
                  <a:tcPr marL="0" marR="0" marT="0" marB="0" anchor="ctr">
                    <a:solidFill>
                      <a:srgbClr val="92D050"/>
                    </a:solidFill>
                  </a:tcPr>
                </a:tc>
                <a:extLst>
                  <a:ext uri="{0D108BD9-81ED-4DB2-BD59-A6C34878D82A}">
                    <a16:rowId xmlns:a16="http://schemas.microsoft.com/office/drawing/2014/main" val="10002"/>
                  </a:ext>
                </a:extLst>
              </a:tr>
              <a:tr h="1403341">
                <a:tc vMerge="1">
                  <a:txBody>
                    <a:bodyPr/>
                    <a:lstStyle/>
                    <a:p>
                      <a:endParaRPr lang="el-GR"/>
                    </a:p>
                  </a:txBody>
                  <a:tcPr/>
                </a:tc>
                <a:tc>
                  <a:txBody>
                    <a:bodyPr/>
                    <a:lstStyle/>
                    <a:p>
                      <a:pPr algn="ctr" fontAlgn="ctr"/>
                      <a:r>
                        <a:rPr lang="en-US" sz="1100" b="0" i="0" u="none" strike="noStrike" dirty="0">
                          <a:solidFill>
                            <a:srgbClr val="000000"/>
                          </a:solidFill>
                          <a:latin typeface="Arial"/>
                        </a:rPr>
                        <a:t>P3/ RSO 4.6 - Enhancing the role of culture and sustainable tourism in economic</a:t>
                      </a:r>
                    </a:p>
                    <a:p>
                      <a:pPr algn="ctr" fontAlgn="ctr"/>
                      <a:r>
                        <a:rPr lang="en-US" sz="1100" b="0" i="0" u="none" strike="noStrike" dirty="0">
                          <a:solidFill>
                            <a:srgbClr val="000000"/>
                          </a:solidFill>
                          <a:latin typeface="Arial"/>
                        </a:rPr>
                        <a:t>development, social inclusion and social innovation</a:t>
                      </a:r>
                    </a:p>
                  </a:txBody>
                  <a:tcPr marL="0" marR="0" marT="0" marB="0" anchor="ctr">
                    <a:solidFill>
                      <a:srgbClr val="92D050"/>
                    </a:solidFill>
                  </a:tcPr>
                </a:tc>
                <a:tc>
                  <a:txBody>
                    <a:bodyPr/>
                    <a:lstStyle/>
                    <a:p>
                      <a:pPr algn="ctr" fontAlgn="ctr"/>
                      <a:r>
                        <a:rPr lang="el-GR" sz="1100" b="0" i="0" u="none" strike="noStrike" dirty="0">
                          <a:solidFill>
                            <a:srgbClr val="000000"/>
                          </a:solidFill>
                          <a:latin typeface="Arial"/>
                        </a:rPr>
                        <a:t>3.715.908,75 €</a:t>
                      </a:r>
                    </a:p>
                    <a:p>
                      <a:pPr algn="ctr" fontAlgn="ctr"/>
                      <a:r>
                        <a:rPr lang="en-US" sz="1100" b="0" i="0" u="none" strike="noStrike" dirty="0">
                          <a:solidFill>
                            <a:srgbClr val="000000"/>
                          </a:solidFill>
                          <a:latin typeface="Arial"/>
                        </a:rPr>
                        <a:t>(Total without TA)</a:t>
                      </a:r>
                      <a:endParaRPr lang="el-GR" sz="1100" b="0" i="0" u="none" strike="noStrike" dirty="0">
                        <a:solidFill>
                          <a:srgbClr val="000000"/>
                        </a:solidFill>
                        <a:latin typeface="Arial"/>
                      </a:endParaRPr>
                    </a:p>
                  </a:txBody>
                  <a:tcPr marL="0" marR="0" marT="0" marB="0" anchor="ctr">
                    <a:solidFill>
                      <a:srgbClr val="92D050"/>
                    </a:solidFill>
                  </a:tcPr>
                </a:tc>
                <a:extLst>
                  <a:ext uri="{0D108BD9-81ED-4DB2-BD59-A6C34878D82A}">
                    <a16:rowId xmlns:a16="http://schemas.microsoft.com/office/drawing/2014/main" val="10003"/>
                  </a:ext>
                </a:extLst>
              </a:tr>
            </a:tbl>
          </a:graphicData>
        </a:graphic>
      </p:graphicFrame>
      <p:pic>
        <p:nvPicPr>
          <p:cNvPr id="5" name="Εικόνα 4" descr="Εικόνα που περιέχει λογότυπο">
            <a:extLst>
              <a:ext uri="{FF2B5EF4-FFF2-40B4-BE49-F238E27FC236}">
                <a16:creationId xmlns:a16="http://schemas.microsoft.com/office/drawing/2014/main" id="{E215A21C-EDD9-0A20-EA04-0837E9E172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676400"/>
            <a:ext cx="2115740" cy="2820987"/>
          </a:xfrm>
          <a:prstGeom prst="rect">
            <a:avLst/>
          </a:prstGeom>
        </p:spPr>
      </p:pic>
      <p:sp>
        <p:nvSpPr>
          <p:cNvPr id="2" name="Ορθογώνιο 1">
            <a:extLst>
              <a:ext uri="{FF2B5EF4-FFF2-40B4-BE49-F238E27FC236}">
                <a16:creationId xmlns:a16="http://schemas.microsoft.com/office/drawing/2014/main" id="{7C0D0AA1-F380-F5B5-8058-C59CFE513973}"/>
              </a:ext>
            </a:extLst>
          </p:cNvPr>
          <p:cNvSpPr/>
          <p:nvPr/>
        </p:nvSpPr>
        <p:spPr>
          <a:xfrm>
            <a:off x="7139152" y="4419600"/>
            <a:ext cx="2614448" cy="164156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57250" fontAlgn="ctr"/>
            <a:r>
              <a:rPr lang="en-US" sz="1500" b="1" dirty="0">
                <a:solidFill>
                  <a:srgbClr val="000000"/>
                </a:solidFill>
                <a:latin typeface="Arial" panose="020B0604020202020204" pitchFamily="34" charset="0"/>
              </a:rPr>
              <a:t>Estimated Date of Launch</a:t>
            </a:r>
            <a:endParaRPr lang="el-GR" sz="1500" b="1" dirty="0">
              <a:solidFill>
                <a:srgbClr val="000000"/>
              </a:solidFill>
              <a:latin typeface="Arial" panose="020B0604020202020204" pitchFamily="34" charset="0"/>
            </a:endParaRPr>
          </a:p>
          <a:p>
            <a:pPr defTabSz="857250" fontAlgn="ctr"/>
            <a:endParaRPr lang="el-GR" sz="1500" b="1" dirty="0">
              <a:solidFill>
                <a:srgbClr val="000000"/>
              </a:solidFill>
              <a:latin typeface="Arial" panose="020B0604020202020204" pitchFamily="34" charset="0"/>
            </a:endParaRPr>
          </a:p>
          <a:p>
            <a:pPr defTabSz="857250" fontAlgn="ctr"/>
            <a:r>
              <a:rPr lang="en-US" sz="1500" b="1" dirty="0">
                <a:solidFill>
                  <a:srgbClr val="000000"/>
                </a:solidFill>
                <a:latin typeface="Arial" panose="020B0604020202020204" pitchFamily="34" charset="0"/>
              </a:rPr>
              <a:t>November 2023</a:t>
            </a:r>
            <a:endParaRPr lang="en-US" sz="1313" b="1" dirty="0">
              <a:solidFill>
                <a:srgbClr val="000000"/>
              </a:solidFill>
              <a:latin typeface="Arial" panose="020B0604020202020204" pitchFamily="34" charset="0"/>
            </a:endParaRPr>
          </a:p>
        </p:txBody>
      </p:sp>
      <p:pic>
        <p:nvPicPr>
          <p:cNvPr id="4" name="Εικόνα 3">
            <a:extLst>
              <a:ext uri="{FF2B5EF4-FFF2-40B4-BE49-F238E27FC236}">
                <a16:creationId xmlns:a16="http://schemas.microsoft.com/office/drawing/2014/main" id="{C0DEEA3D-36C2-C2F2-153D-9A385D38FA58}"/>
              </a:ext>
            </a:extLst>
          </p:cNvPr>
          <p:cNvPicPr>
            <a:picLocks noChangeAspect="1"/>
          </p:cNvPicPr>
          <p:nvPr/>
        </p:nvPicPr>
        <p:blipFill>
          <a:blip r:embed="rId4"/>
          <a:stretch>
            <a:fillRect/>
          </a:stretch>
        </p:blipFill>
        <p:spPr>
          <a:xfrm>
            <a:off x="0" y="6598478"/>
            <a:ext cx="1755800" cy="707197"/>
          </a:xfrm>
          <a:prstGeom prst="rect">
            <a:avLst/>
          </a:prstGeom>
        </p:spPr>
      </p:pic>
      <p:sp>
        <p:nvSpPr>
          <p:cNvPr id="6" name="Τίτλος 1">
            <a:extLst>
              <a:ext uri="{FF2B5EF4-FFF2-40B4-BE49-F238E27FC236}">
                <a16:creationId xmlns:a16="http://schemas.microsoft.com/office/drawing/2014/main" id="{82FB4963-C1CA-F85E-4477-3D16A24F9275}"/>
              </a:ext>
            </a:extLst>
          </p:cNvPr>
          <p:cNvSpPr txBox="1">
            <a:spLocks/>
          </p:cNvSpPr>
          <p:nvPr/>
        </p:nvSpPr>
        <p:spPr>
          <a:xfrm>
            <a:off x="1162050" y="-9525"/>
            <a:ext cx="742950" cy="693328"/>
          </a:xfrm>
          <a:prstGeom prst="rect">
            <a:avLst/>
          </a:prstGeom>
          <a:solidFill>
            <a:srgbClr val="134AB7"/>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defTabSz="857250"/>
            <a:r>
              <a:rPr lang="el-GR" sz="3750" b="1" dirty="0">
                <a:solidFill>
                  <a:prstClr val="white"/>
                </a:solidFill>
                <a:latin typeface="Calibri"/>
              </a:rPr>
              <a:t>&gt;&gt;</a:t>
            </a:r>
          </a:p>
        </p:txBody>
      </p:sp>
    </p:spTree>
    <p:extLst>
      <p:ext uri="{BB962C8B-B14F-4D97-AF65-F5344CB8AC3E}">
        <p14:creationId xmlns:p14="http://schemas.microsoft.com/office/powerpoint/2010/main" val="4260586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descr="Εικόνα που περιέχει κείμενο">
            <a:extLst>
              <a:ext uri="{FF2B5EF4-FFF2-40B4-BE49-F238E27FC236}">
                <a16:creationId xmlns:a16="http://schemas.microsoft.com/office/drawing/2014/main" id="{4BF98F82-8DF3-4CE7-081E-BCE5C33931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2150" y="1760128"/>
            <a:ext cx="6572250" cy="5073316"/>
          </a:xfrm>
          <a:prstGeom prst="rect">
            <a:avLst/>
          </a:prstGeom>
        </p:spPr>
      </p:pic>
      <p:pic>
        <p:nvPicPr>
          <p:cNvPr id="22" name="Picture 5">
            <a:extLst>
              <a:ext uri="{FF2B5EF4-FFF2-40B4-BE49-F238E27FC236}">
                <a16:creationId xmlns:a16="http://schemas.microsoft.com/office/drawing/2014/main" id="{D585B196-B1DF-6EFC-D2E3-058B947CD3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1825" y="6864039"/>
            <a:ext cx="5778500" cy="358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3" name="Τίτλος 1">
            <a:extLst>
              <a:ext uri="{FF2B5EF4-FFF2-40B4-BE49-F238E27FC236}">
                <a16:creationId xmlns:a16="http://schemas.microsoft.com/office/drawing/2014/main" id="{5EC6A6D2-AF8E-BE48-FAD8-93BE316833E2}"/>
              </a:ext>
            </a:extLst>
          </p:cNvPr>
          <p:cNvSpPr txBox="1">
            <a:spLocks/>
          </p:cNvSpPr>
          <p:nvPr/>
        </p:nvSpPr>
        <p:spPr>
          <a:xfrm>
            <a:off x="1981200" y="1066800"/>
            <a:ext cx="6553200" cy="685800"/>
          </a:xfrm>
          <a:prstGeom prst="rect">
            <a:avLst/>
          </a:prstGeom>
          <a:solidFill>
            <a:srgbClr val="134AB7"/>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857250"/>
            <a:r>
              <a:rPr lang="en-US" sz="2250" b="1" u="sng" dirty="0">
                <a:solidFill>
                  <a:prstClr val="white"/>
                </a:solidFill>
                <a:latin typeface="Calibri" panose="020F0502020204030204" pitchFamily="34" charset="0"/>
                <a:cs typeface="Times New Roman" panose="02020603050405020304" pitchFamily="18" charset="0"/>
              </a:rPr>
              <a:t>Timetable of planned Calls</a:t>
            </a:r>
            <a:r>
              <a:rPr lang="el-GR" sz="2250" b="1" u="sng" dirty="0">
                <a:solidFill>
                  <a:prstClr val="white"/>
                </a:solidFill>
                <a:latin typeface="Calibri" panose="020F0502020204030204" pitchFamily="34" charset="0"/>
                <a:cs typeface="Times New Roman" panose="02020603050405020304" pitchFamily="18" charset="0"/>
              </a:rPr>
              <a:t>: </a:t>
            </a:r>
            <a:r>
              <a:rPr lang="en-US" sz="2250" b="1" u="sng" dirty="0">
                <a:solidFill>
                  <a:prstClr val="white"/>
                </a:solidFill>
                <a:latin typeface="Calibri" panose="020F0502020204030204" pitchFamily="34" charset="0"/>
                <a:cs typeface="Times New Roman" panose="02020603050405020304" pitchFamily="18" charset="0"/>
              </a:rPr>
              <a:t>Targeted Call for Strategic Project</a:t>
            </a:r>
            <a:endParaRPr lang="el-GR" sz="2250" u="sng" dirty="0">
              <a:solidFill>
                <a:prstClr val="white"/>
              </a:solidFill>
              <a:latin typeface="Calibri"/>
            </a:endParaRPr>
          </a:p>
        </p:txBody>
      </p:sp>
      <p:sp>
        <p:nvSpPr>
          <p:cNvPr id="3" name="Τίτλος 1">
            <a:extLst>
              <a:ext uri="{FF2B5EF4-FFF2-40B4-BE49-F238E27FC236}">
                <a16:creationId xmlns:a16="http://schemas.microsoft.com/office/drawing/2014/main" id="{5B518B72-EFF5-93CC-5180-CCC1556D791C}"/>
              </a:ext>
            </a:extLst>
          </p:cNvPr>
          <p:cNvSpPr txBox="1">
            <a:spLocks/>
          </p:cNvSpPr>
          <p:nvPr/>
        </p:nvSpPr>
        <p:spPr>
          <a:xfrm>
            <a:off x="1219200" y="1066800"/>
            <a:ext cx="742950" cy="693328"/>
          </a:xfrm>
          <a:prstGeom prst="rect">
            <a:avLst/>
          </a:prstGeom>
          <a:solidFill>
            <a:srgbClr val="134AB7"/>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defTabSz="857250"/>
            <a:r>
              <a:rPr lang="el-GR" sz="3750" b="1" dirty="0">
                <a:solidFill>
                  <a:prstClr val="white"/>
                </a:solidFill>
                <a:latin typeface="Calibri"/>
              </a:rPr>
              <a:t>&gt;&gt;</a:t>
            </a:r>
          </a:p>
        </p:txBody>
      </p:sp>
      <p:graphicFrame>
        <p:nvGraphicFramePr>
          <p:cNvPr id="13" name="Πίνακας 12">
            <a:extLst>
              <a:ext uri="{FF2B5EF4-FFF2-40B4-BE49-F238E27FC236}">
                <a16:creationId xmlns:a16="http://schemas.microsoft.com/office/drawing/2014/main" id="{9BF0890A-20B4-0430-F4A8-630A6D7AE5E6}"/>
              </a:ext>
            </a:extLst>
          </p:cNvPr>
          <p:cNvGraphicFramePr>
            <a:graphicFrameLocks noGrp="1"/>
          </p:cNvGraphicFramePr>
          <p:nvPr>
            <p:extLst>
              <p:ext uri="{D42A27DB-BD31-4B8C-83A1-F6EECF244321}">
                <p14:modId xmlns:p14="http://schemas.microsoft.com/office/powerpoint/2010/main" val="4088863441"/>
              </p:ext>
            </p:extLst>
          </p:nvPr>
        </p:nvGraphicFramePr>
        <p:xfrm>
          <a:off x="381000" y="2057400"/>
          <a:ext cx="5562600" cy="3886200"/>
        </p:xfrm>
        <a:graphic>
          <a:graphicData uri="http://schemas.openxmlformats.org/drawingml/2006/table">
            <a:tbl>
              <a:tblPr>
                <a:tableStyleId>{5C22544A-7EE6-4342-B048-85BDC9FD1C3A}</a:tableStyleId>
              </a:tblPr>
              <a:tblGrid>
                <a:gridCol w="838200">
                  <a:extLst>
                    <a:ext uri="{9D8B030D-6E8A-4147-A177-3AD203B41FA5}">
                      <a16:colId xmlns:a16="http://schemas.microsoft.com/office/drawing/2014/main" val="4258125963"/>
                    </a:ext>
                  </a:extLst>
                </a:gridCol>
                <a:gridCol w="1949716">
                  <a:extLst>
                    <a:ext uri="{9D8B030D-6E8A-4147-A177-3AD203B41FA5}">
                      <a16:colId xmlns:a16="http://schemas.microsoft.com/office/drawing/2014/main" val="391910870"/>
                    </a:ext>
                  </a:extLst>
                </a:gridCol>
                <a:gridCol w="1403084">
                  <a:extLst>
                    <a:ext uri="{9D8B030D-6E8A-4147-A177-3AD203B41FA5}">
                      <a16:colId xmlns:a16="http://schemas.microsoft.com/office/drawing/2014/main" val="508386713"/>
                    </a:ext>
                  </a:extLst>
                </a:gridCol>
                <a:gridCol w="1371600">
                  <a:extLst>
                    <a:ext uri="{9D8B030D-6E8A-4147-A177-3AD203B41FA5}">
                      <a16:colId xmlns:a16="http://schemas.microsoft.com/office/drawing/2014/main" val="3704669448"/>
                    </a:ext>
                  </a:extLst>
                </a:gridCol>
              </a:tblGrid>
              <a:tr h="3886200">
                <a:tc>
                  <a:txBody>
                    <a:bodyPr/>
                    <a:lstStyle/>
                    <a:p>
                      <a:pPr algn="ctr" fontAlgn="b"/>
                      <a:r>
                        <a:rPr lang="en-US" sz="1400" b="1" i="0" u="none" strike="noStrike" dirty="0">
                          <a:solidFill>
                            <a:schemeClr val="tx1"/>
                          </a:solidFill>
                          <a:effectLst/>
                          <a:latin typeface="Calibri" panose="020F0502020204030204" pitchFamily="34" charset="0"/>
                        </a:rPr>
                        <a:t>STRATEGIC</a:t>
                      </a:r>
                      <a:r>
                        <a:rPr lang="en-US" sz="1400" b="1" i="0" u="none" strike="noStrike" baseline="0" dirty="0">
                          <a:solidFill>
                            <a:schemeClr val="tx1"/>
                          </a:solidFill>
                          <a:effectLst/>
                          <a:latin typeface="Calibri" panose="020F0502020204030204" pitchFamily="34" charset="0"/>
                        </a:rPr>
                        <a:t> PROJECT</a:t>
                      </a:r>
                      <a:endParaRPr lang="en-US" sz="1400" b="1" i="0" u="none" strike="noStrike" dirty="0">
                        <a:solidFill>
                          <a:schemeClr val="tx1"/>
                        </a:solidFill>
                        <a:effectLst/>
                        <a:latin typeface="Calibri" panose="020F0502020204030204" pitchFamily="34" charset="0"/>
                      </a:endParaRPr>
                    </a:p>
                  </a:txBody>
                  <a:tcPr marL="6156" marR="6156" marT="8208" marB="0" anchor="ctr">
                    <a:solidFill>
                      <a:schemeClr val="bg1">
                        <a:lumMod val="85000"/>
                      </a:schemeClr>
                    </a:solidFill>
                  </a:tcPr>
                </a:tc>
                <a:tc>
                  <a:txBody>
                    <a:bodyPr/>
                    <a:lstStyle/>
                    <a:p>
                      <a:pPr algn="ctr" fontAlgn="ctr"/>
                      <a:r>
                        <a:rPr lang="en-US" sz="1100" b="0" i="0" u="none" strike="noStrike" dirty="0">
                          <a:solidFill>
                            <a:srgbClr val="000000"/>
                          </a:solidFill>
                          <a:latin typeface="Arial"/>
                        </a:rPr>
                        <a:t>P2/</a:t>
                      </a:r>
                      <a:r>
                        <a:rPr lang="en-US" sz="1100" b="0" i="0" u="none" strike="noStrike" baseline="0" dirty="0">
                          <a:solidFill>
                            <a:srgbClr val="000000"/>
                          </a:solidFill>
                          <a:latin typeface="Arial"/>
                        </a:rPr>
                        <a:t> </a:t>
                      </a:r>
                      <a:r>
                        <a:rPr lang="en-US" sz="1100" b="0" i="0" u="none" strike="noStrike" dirty="0">
                          <a:solidFill>
                            <a:srgbClr val="000000"/>
                          </a:solidFill>
                          <a:latin typeface="Arial"/>
                        </a:rPr>
                        <a:t>RSO3.2. Developing and enhancing sustainable, climate resilient, intelligent and intermodal national, regional and local mobility,</a:t>
                      </a:r>
                    </a:p>
                    <a:p>
                      <a:pPr algn="ctr" fontAlgn="ctr"/>
                      <a:r>
                        <a:rPr lang="en-US" sz="1100" b="0" i="0" u="none" strike="noStrike" dirty="0">
                          <a:solidFill>
                            <a:srgbClr val="000000"/>
                          </a:solidFill>
                          <a:latin typeface="Arial"/>
                        </a:rPr>
                        <a:t>including improved access to TEN-T and cross-border mobility</a:t>
                      </a:r>
                    </a:p>
                  </a:txBody>
                  <a:tcPr marL="0" marR="0" marT="0" marB="0" anchor="ctr">
                    <a:solidFill>
                      <a:srgbClr val="E3F3D1"/>
                    </a:solidFill>
                  </a:tcPr>
                </a:tc>
                <a:tc>
                  <a:txBody>
                    <a:bodyPr/>
                    <a:lstStyle/>
                    <a:p>
                      <a:pPr algn="ctr" fontAlgn="ctr"/>
                      <a:r>
                        <a:rPr lang="en-US" sz="1200" b="0" i="0" u="none" strike="noStrike" dirty="0">
                          <a:solidFill>
                            <a:srgbClr val="000000"/>
                          </a:solidFill>
                          <a:effectLst/>
                          <a:latin typeface="Arial" panose="020B0604020202020204" pitchFamily="34" charset="0"/>
                        </a:rPr>
                        <a:t>7.727.272,00€</a:t>
                      </a:r>
                    </a:p>
                    <a:p>
                      <a:pPr marL="0" marR="0" lvl="0" indent="0" algn="ctr" defTabSz="73152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latin typeface="Arial"/>
                        </a:rPr>
                        <a:t> (Total without TA)</a:t>
                      </a:r>
                      <a:endParaRPr lang="el-GR" sz="1200" b="0" i="0" u="none" strike="noStrike" dirty="0">
                        <a:solidFill>
                          <a:srgbClr val="000000"/>
                        </a:solidFill>
                        <a:latin typeface="Arial"/>
                      </a:endParaRPr>
                    </a:p>
                    <a:p>
                      <a:pPr algn="ctr" fontAlgn="ctr"/>
                      <a:endParaRPr lang="en-US" sz="1200" b="0" i="0" u="none" strike="noStrike" dirty="0">
                        <a:solidFill>
                          <a:srgbClr val="000000"/>
                        </a:solidFill>
                        <a:effectLst/>
                        <a:latin typeface="Arial" panose="020B0604020202020204" pitchFamily="34" charset="0"/>
                      </a:endParaRPr>
                    </a:p>
                    <a:p>
                      <a:pPr algn="ctr" fontAlgn="ctr"/>
                      <a:endParaRPr lang="en-US" sz="1200" b="0" i="0" u="none" strike="noStrike" dirty="0">
                        <a:solidFill>
                          <a:srgbClr val="000000"/>
                        </a:solidFill>
                        <a:effectLst/>
                        <a:latin typeface="Arial" panose="020B0604020202020204" pitchFamily="34" charset="0"/>
                      </a:endParaRPr>
                    </a:p>
                  </a:txBody>
                  <a:tcPr marL="7620" marR="7620" marT="10160" marB="0" anchor="ctr">
                    <a:solidFill>
                      <a:srgbClr val="E3F3D1"/>
                    </a:solidFill>
                  </a:tcPr>
                </a:tc>
                <a:tc>
                  <a:txBody>
                    <a:bodyPr/>
                    <a:lstStyle/>
                    <a:p>
                      <a:pPr algn="ctr" fontAlgn="ctr"/>
                      <a:r>
                        <a:rPr lang="en-US" sz="1100" b="0" i="0" u="none" strike="noStrike" dirty="0">
                          <a:solidFill>
                            <a:srgbClr val="000000"/>
                          </a:solidFill>
                          <a:effectLst/>
                          <a:latin typeface="Arial" panose="020B0604020202020204" pitchFamily="34" charset="0"/>
                        </a:rPr>
                        <a:t> Estimated Date of Launch</a:t>
                      </a:r>
                      <a:endParaRPr lang="el-GR" sz="1100" b="0" i="0" u="none" strike="noStrike" dirty="0">
                        <a:solidFill>
                          <a:srgbClr val="000000"/>
                        </a:solidFill>
                        <a:effectLst/>
                        <a:latin typeface="Arial" panose="020B0604020202020204" pitchFamily="34" charset="0"/>
                      </a:endParaRPr>
                    </a:p>
                    <a:p>
                      <a:pPr algn="l" fontAlgn="ctr"/>
                      <a:endParaRPr lang="el-GR" sz="1100" b="0" i="0" u="none" strike="noStrike" dirty="0">
                        <a:solidFill>
                          <a:srgbClr val="000000"/>
                        </a:solidFill>
                        <a:effectLst/>
                        <a:latin typeface="Arial" panose="020B0604020202020204" pitchFamily="34" charset="0"/>
                      </a:endParaRPr>
                    </a:p>
                    <a:p>
                      <a:pPr algn="ctr" fontAlgn="ctr"/>
                      <a:r>
                        <a:rPr lang="en-US" sz="1100" b="0" i="0" u="none" strike="noStrike" dirty="0">
                          <a:solidFill>
                            <a:srgbClr val="000000"/>
                          </a:solidFill>
                          <a:effectLst/>
                          <a:latin typeface="Arial" panose="020B0604020202020204" pitchFamily="34" charset="0"/>
                        </a:rPr>
                        <a:t>March 2024</a:t>
                      </a:r>
                      <a:endParaRPr lang="en-US" sz="1100" b="1" i="0" u="none" strike="noStrike" dirty="0">
                        <a:solidFill>
                          <a:srgbClr val="000000"/>
                        </a:solidFill>
                        <a:effectLst/>
                        <a:latin typeface="Arial" panose="020B0604020202020204" pitchFamily="34" charset="0"/>
                      </a:endParaRPr>
                    </a:p>
                    <a:p>
                      <a:pPr algn="l" fontAlgn="ctr"/>
                      <a:endParaRPr lang="en-US" sz="1100" b="1" i="0" u="none" strike="noStrike" dirty="0">
                        <a:solidFill>
                          <a:srgbClr val="000000"/>
                        </a:solidFill>
                        <a:effectLst/>
                        <a:latin typeface="Arial" panose="020B0604020202020204" pitchFamily="34" charset="0"/>
                      </a:endParaRPr>
                    </a:p>
                  </a:txBody>
                  <a:tcPr marL="7144" marR="7144" marT="9525" marB="0" anchor="ctr">
                    <a:solidFill>
                      <a:srgbClr val="E3F3D1"/>
                    </a:solidFill>
                  </a:tcPr>
                </a:tc>
                <a:extLst>
                  <a:ext uri="{0D108BD9-81ED-4DB2-BD59-A6C34878D82A}">
                    <a16:rowId xmlns:a16="http://schemas.microsoft.com/office/drawing/2014/main" val="2185045007"/>
                  </a:ext>
                </a:extLst>
              </a:tr>
            </a:tbl>
          </a:graphicData>
        </a:graphic>
      </p:graphicFrame>
      <p:pic>
        <p:nvPicPr>
          <p:cNvPr id="2" name="Εικόνα 1">
            <a:extLst>
              <a:ext uri="{FF2B5EF4-FFF2-40B4-BE49-F238E27FC236}">
                <a16:creationId xmlns:a16="http://schemas.microsoft.com/office/drawing/2014/main" id="{F1495E2C-22AC-6A7E-6083-095DBADA9AC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7821" y="261770"/>
            <a:ext cx="5274310" cy="599440"/>
          </a:xfrm>
          <a:prstGeom prst="rect">
            <a:avLst/>
          </a:prstGeom>
          <a:noFill/>
          <a:ln>
            <a:noFill/>
          </a:ln>
        </p:spPr>
      </p:pic>
      <p:pic>
        <p:nvPicPr>
          <p:cNvPr id="4" name="Picture 225">
            <a:extLst>
              <a:ext uri="{FF2B5EF4-FFF2-40B4-BE49-F238E27FC236}">
                <a16:creationId xmlns:a16="http://schemas.microsoft.com/office/drawing/2014/main" id="{C91FC900-B56F-5242-3FB8-6D7B7DAC11CB}"/>
              </a:ext>
            </a:extLst>
          </p:cNvPr>
          <p:cNvPicPr/>
          <p:nvPr/>
        </p:nvPicPr>
        <p:blipFill>
          <a:blip r:embed="rId5"/>
          <a:stretch>
            <a:fillRect/>
          </a:stretch>
        </p:blipFill>
        <p:spPr>
          <a:xfrm>
            <a:off x="0" y="6607386"/>
            <a:ext cx="1752600" cy="707813"/>
          </a:xfrm>
          <a:prstGeom prst="rect">
            <a:avLst/>
          </a:prstGeom>
        </p:spPr>
      </p:pic>
    </p:spTree>
    <p:extLst>
      <p:ext uri="{BB962C8B-B14F-4D97-AF65-F5344CB8AC3E}">
        <p14:creationId xmlns:p14="http://schemas.microsoft.com/office/powerpoint/2010/main" val="2161898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5">
            <a:extLst>
              <a:ext uri="{FF2B5EF4-FFF2-40B4-BE49-F238E27FC236}">
                <a16:creationId xmlns:a16="http://schemas.microsoft.com/office/drawing/2014/main" id="{D585B196-B1DF-6EFC-D2E3-058B947CD3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1825" y="6864039"/>
            <a:ext cx="5778500" cy="358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3" name="Τίτλος 1">
            <a:extLst>
              <a:ext uri="{FF2B5EF4-FFF2-40B4-BE49-F238E27FC236}">
                <a16:creationId xmlns:a16="http://schemas.microsoft.com/office/drawing/2014/main" id="{5EC6A6D2-AF8E-BE48-FAD8-93BE316833E2}"/>
              </a:ext>
            </a:extLst>
          </p:cNvPr>
          <p:cNvSpPr txBox="1">
            <a:spLocks/>
          </p:cNvSpPr>
          <p:nvPr/>
        </p:nvSpPr>
        <p:spPr>
          <a:xfrm>
            <a:off x="1981200" y="762000"/>
            <a:ext cx="6286724" cy="685800"/>
          </a:xfrm>
          <a:prstGeom prst="rect">
            <a:avLst/>
          </a:prstGeom>
          <a:solidFill>
            <a:srgbClr val="134AB7"/>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857250"/>
            <a:r>
              <a:rPr lang="en-US" sz="2156" b="1" u="sng" dirty="0">
                <a:solidFill>
                  <a:prstClr val="white"/>
                </a:solidFill>
                <a:latin typeface="Calibri" panose="020F0502020204030204" pitchFamily="34" charset="0"/>
                <a:cs typeface="Times New Roman" panose="02020603050405020304" pitchFamily="18" charset="0"/>
              </a:rPr>
              <a:t>Timetable of planned Calls: 2</a:t>
            </a:r>
            <a:r>
              <a:rPr lang="en-US" sz="2156" b="1" u="sng" baseline="30000" dirty="0">
                <a:solidFill>
                  <a:prstClr val="white"/>
                </a:solidFill>
                <a:latin typeface="Calibri" panose="020F0502020204030204" pitchFamily="34" charset="0"/>
                <a:cs typeface="Times New Roman" panose="02020603050405020304" pitchFamily="18" charset="0"/>
              </a:rPr>
              <a:t>nd</a:t>
            </a:r>
            <a:r>
              <a:rPr lang="en-US" sz="2156" b="1" u="sng" dirty="0">
                <a:solidFill>
                  <a:prstClr val="white"/>
                </a:solidFill>
                <a:latin typeface="Calibri" panose="020F0502020204030204" pitchFamily="34" charset="0"/>
                <a:cs typeface="Times New Roman" panose="02020603050405020304" pitchFamily="18" charset="0"/>
              </a:rPr>
              <a:t> Open Call for Common Projects</a:t>
            </a:r>
            <a:endParaRPr lang="el-GR" sz="2156" u="sng" dirty="0">
              <a:solidFill>
                <a:prstClr val="white"/>
              </a:solidFill>
              <a:latin typeface="Calibri"/>
            </a:endParaRPr>
          </a:p>
        </p:txBody>
      </p:sp>
      <p:sp>
        <p:nvSpPr>
          <p:cNvPr id="3" name="Τίτλος 1">
            <a:extLst>
              <a:ext uri="{FF2B5EF4-FFF2-40B4-BE49-F238E27FC236}">
                <a16:creationId xmlns:a16="http://schemas.microsoft.com/office/drawing/2014/main" id="{5B518B72-EFF5-93CC-5180-CCC1556D791C}"/>
              </a:ext>
            </a:extLst>
          </p:cNvPr>
          <p:cNvSpPr txBox="1">
            <a:spLocks/>
          </p:cNvSpPr>
          <p:nvPr/>
        </p:nvSpPr>
        <p:spPr>
          <a:xfrm>
            <a:off x="1219200" y="762000"/>
            <a:ext cx="742950" cy="693328"/>
          </a:xfrm>
          <a:prstGeom prst="rect">
            <a:avLst/>
          </a:prstGeom>
          <a:solidFill>
            <a:srgbClr val="134AB7"/>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defTabSz="857250"/>
            <a:r>
              <a:rPr lang="el-GR" sz="3750" b="1" dirty="0">
                <a:solidFill>
                  <a:prstClr val="white"/>
                </a:solidFill>
                <a:latin typeface="Calibri"/>
              </a:rPr>
              <a:t>&gt;&gt;</a:t>
            </a:r>
          </a:p>
        </p:txBody>
      </p:sp>
      <p:graphicFrame>
        <p:nvGraphicFramePr>
          <p:cNvPr id="14" name="Πίνακας 13">
            <a:extLst>
              <a:ext uri="{FF2B5EF4-FFF2-40B4-BE49-F238E27FC236}">
                <a16:creationId xmlns:a16="http://schemas.microsoft.com/office/drawing/2014/main" id="{07BB3FBC-D633-AA51-B7AA-1348F21FBD0E}"/>
              </a:ext>
            </a:extLst>
          </p:cNvPr>
          <p:cNvGraphicFramePr>
            <a:graphicFrameLocks noGrp="1"/>
          </p:cNvGraphicFramePr>
          <p:nvPr>
            <p:extLst>
              <p:ext uri="{D42A27DB-BD31-4B8C-83A1-F6EECF244321}">
                <p14:modId xmlns:p14="http://schemas.microsoft.com/office/powerpoint/2010/main" val="3007832210"/>
              </p:ext>
            </p:extLst>
          </p:nvPr>
        </p:nvGraphicFramePr>
        <p:xfrm>
          <a:off x="304801" y="2062868"/>
          <a:ext cx="5943600" cy="2356732"/>
        </p:xfrm>
        <a:graphic>
          <a:graphicData uri="http://schemas.openxmlformats.org/drawingml/2006/table">
            <a:tbl>
              <a:tblPr>
                <a:tableStyleId>{5C22544A-7EE6-4342-B048-85BDC9FD1C3A}</a:tableStyleId>
              </a:tblPr>
              <a:tblGrid>
                <a:gridCol w="1066800">
                  <a:extLst>
                    <a:ext uri="{9D8B030D-6E8A-4147-A177-3AD203B41FA5}">
                      <a16:colId xmlns:a16="http://schemas.microsoft.com/office/drawing/2014/main" val="2543233797"/>
                    </a:ext>
                  </a:extLst>
                </a:gridCol>
                <a:gridCol w="3429000">
                  <a:extLst>
                    <a:ext uri="{9D8B030D-6E8A-4147-A177-3AD203B41FA5}">
                      <a16:colId xmlns:a16="http://schemas.microsoft.com/office/drawing/2014/main" val="3130975207"/>
                    </a:ext>
                  </a:extLst>
                </a:gridCol>
                <a:gridCol w="1447800">
                  <a:extLst>
                    <a:ext uri="{9D8B030D-6E8A-4147-A177-3AD203B41FA5}">
                      <a16:colId xmlns:a16="http://schemas.microsoft.com/office/drawing/2014/main" val="220475513"/>
                    </a:ext>
                  </a:extLst>
                </a:gridCol>
              </a:tblGrid>
              <a:tr h="2356732">
                <a:tc>
                  <a:txBody>
                    <a:bodyPr/>
                    <a:lstStyle/>
                    <a:p>
                      <a:pPr algn="ctr" fontAlgn="b"/>
                      <a:r>
                        <a:rPr lang="en-US" sz="1400" b="1" u="none" strike="noStrike" dirty="0">
                          <a:effectLst/>
                        </a:rPr>
                        <a:t>COMMON PROJECTS</a:t>
                      </a:r>
                      <a:endParaRPr lang="en-US" sz="1100" b="1" i="0" u="none" strike="noStrike" dirty="0">
                        <a:solidFill>
                          <a:srgbClr val="FF0000"/>
                        </a:solidFill>
                        <a:effectLst/>
                        <a:latin typeface="Calibri" panose="020F0502020204030204" pitchFamily="34" charset="0"/>
                      </a:endParaRPr>
                    </a:p>
                  </a:txBody>
                  <a:tcPr marL="3938" marR="3938" marT="5251" marB="0" anchor="ctr"/>
                </a:tc>
                <a:tc>
                  <a:txBody>
                    <a:bodyPr/>
                    <a:lstStyle/>
                    <a:p>
                      <a:pPr algn="ctr" fontAlgn="ctr"/>
                      <a:r>
                        <a:rPr lang="en-US" sz="1100" b="0" i="0" u="none" strike="noStrike" dirty="0">
                          <a:solidFill>
                            <a:srgbClr val="000000"/>
                          </a:solidFill>
                          <a:latin typeface="Arial"/>
                        </a:rPr>
                        <a:t>P4/ ISO6.6 Other actions to support better cooperation governance (all strands)</a:t>
                      </a:r>
                    </a:p>
                  </a:txBody>
                  <a:tcPr marL="0" marR="0" marT="0" marB="0" anchor="ctr">
                    <a:solidFill>
                      <a:schemeClr val="accent1">
                        <a:lumMod val="60000"/>
                        <a:lumOff val="40000"/>
                      </a:schemeClr>
                    </a:solidFill>
                  </a:tcPr>
                </a:tc>
                <a:tc>
                  <a:txBody>
                    <a:bodyPr/>
                    <a:lstStyle/>
                    <a:p>
                      <a:pPr algn="ctr" fontAlgn="ctr"/>
                      <a:r>
                        <a:rPr lang="el-GR" sz="1100" b="0" i="0" u="none" strike="noStrike" dirty="0">
                          <a:solidFill>
                            <a:srgbClr val="000000"/>
                          </a:solidFill>
                          <a:latin typeface="Arial"/>
                        </a:rPr>
                        <a:t>3.011.363,75 €</a:t>
                      </a:r>
                    </a:p>
                    <a:p>
                      <a:pPr algn="ctr" fontAlgn="ctr"/>
                      <a:r>
                        <a:rPr lang="en-US" sz="1100" b="0" i="0" u="none" strike="noStrike" dirty="0">
                          <a:solidFill>
                            <a:srgbClr val="000000"/>
                          </a:solidFill>
                          <a:latin typeface="Arial"/>
                        </a:rPr>
                        <a:t> (Total without TA)</a:t>
                      </a:r>
                      <a:endParaRPr lang="el-GR" sz="1100" b="0" i="0" u="none" strike="noStrike" dirty="0">
                        <a:solidFill>
                          <a:srgbClr val="000000"/>
                        </a:solidFill>
                        <a:latin typeface="Arial"/>
                      </a:endParaRPr>
                    </a:p>
                  </a:txBody>
                  <a:tcPr marL="0" marR="0" marT="0" marB="0" anchor="ctr">
                    <a:solidFill>
                      <a:schemeClr val="accent1">
                        <a:lumMod val="60000"/>
                        <a:lumOff val="40000"/>
                      </a:schemeClr>
                    </a:solidFill>
                  </a:tcPr>
                </a:tc>
                <a:extLst>
                  <a:ext uri="{0D108BD9-81ED-4DB2-BD59-A6C34878D82A}">
                    <a16:rowId xmlns:a16="http://schemas.microsoft.com/office/drawing/2014/main" val="542404709"/>
                  </a:ext>
                </a:extLst>
              </a:tr>
            </a:tbl>
          </a:graphicData>
        </a:graphic>
      </p:graphicFrame>
      <p:pic>
        <p:nvPicPr>
          <p:cNvPr id="5" name="Εικόνα 4" descr="Εικόνα που περιέχει λογότυπο">
            <a:extLst>
              <a:ext uri="{FF2B5EF4-FFF2-40B4-BE49-F238E27FC236}">
                <a16:creationId xmlns:a16="http://schemas.microsoft.com/office/drawing/2014/main" id="{E215A21C-EDD9-0A20-EA04-0837E9E172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1524000"/>
            <a:ext cx="2115740" cy="2820987"/>
          </a:xfrm>
          <a:prstGeom prst="rect">
            <a:avLst/>
          </a:prstGeom>
        </p:spPr>
      </p:pic>
      <p:sp>
        <p:nvSpPr>
          <p:cNvPr id="2" name="Ορθογώνιο 1">
            <a:extLst>
              <a:ext uri="{FF2B5EF4-FFF2-40B4-BE49-F238E27FC236}">
                <a16:creationId xmlns:a16="http://schemas.microsoft.com/office/drawing/2014/main" id="{7C0D0AA1-F380-F5B5-8058-C59CFE513973}"/>
              </a:ext>
            </a:extLst>
          </p:cNvPr>
          <p:cNvSpPr/>
          <p:nvPr/>
        </p:nvSpPr>
        <p:spPr>
          <a:xfrm>
            <a:off x="6477000" y="4114800"/>
            <a:ext cx="2614448" cy="164156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57250" fontAlgn="ctr"/>
            <a:r>
              <a:rPr lang="en-US" sz="1500" b="1" dirty="0">
                <a:solidFill>
                  <a:srgbClr val="000000"/>
                </a:solidFill>
                <a:latin typeface="Arial" panose="020B0604020202020204" pitchFamily="34" charset="0"/>
              </a:rPr>
              <a:t>Estimated Date of Launch</a:t>
            </a:r>
            <a:endParaRPr lang="el-GR" sz="1500" b="1" dirty="0">
              <a:solidFill>
                <a:srgbClr val="000000"/>
              </a:solidFill>
              <a:latin typeface="Arial" panose="020B0604020202020204" pitchFamily="34" charset="0"/>
            </a:endParaRPr>
          </a:p>
          <a:p>
            <a:pPr defTabSz="857250" fontAlgn="ctr"/>
            <a:endParaRPr lang="el-GR" sz="1500" b="1" dirty="0">
              <a:solidFill>
                <a:srgbClr val="000000"/>
              </a:solidFill>
              <a:latin typeface="Arial" panose="020B0604020202020204" pitchFamily="34" charset="0"/>
            </a:endParaRPr>
          </a:p>
          <a:p>
            <a:pPr defTabSz="857250" fontAlgn="ctr"/>
            <a:r>
              <a:rPr lang="en-US" sz="1500" b="1" dirty="0">
                <a:solidFill>
                  <a:srgbClr val="000000"/>
                </a:solidFill>
                <a:latin typeface="Arial" panose="020B0604020202020204" pitchFamily="34" charset="0"/>
              </a:rPr>
              <a:t>November 2024</a:t>
            </a:r>
            <a:endParaRPr lang="en-US" sz="1313" b="1" dirty="0">
              <a:solidFill>
                <a:srgbClr val="000000"/>
              </a:solidFill>
              <a:latin typeface="Arial" panose="020B0604020202020204" pitchFamily="34" charset="0"/>
            </a:endParaRPr>
          </a:p>
        </p:txBody>
      </p:sp>
      <p:pic>
        <p:nvPicPr>
          <p:cNvPr id="4" name="Picture 225">
            <a:extLst>
              <a:ext uri="{FF2B5EF4-FFF2-40B4-BE49-F238E27FC236}">
                <a16:creationId xmlns:a16="http://schemas.microsoft.com/office/drawing/2014/main" id="{36990EE3-2D68-C893-4617-8BAD479EFABD}"/>
              </a:ext>
            </a:extLst>
          </p:cNvPr>
          <p:cNvPicPr/>
          <p:nvPr/>
        </p:nvPicPr>
        <p:blipFill>
          <a:blip r:embed="rId4"/>
          <a:stretch>
            <a:fillRect/>
          </a:stretch>
        </p:blipFill>
        <p:spPr>
          <a:xfrm>
            <a:off x="0" y="6607386"/>
            <a:ext cx="1752600" cy="707813"/>
          </a:xfrm>
          <a:prstGeom prst="rect">
            <a:avLst/>
          </a:prstGeom>
        </p:spPr>
      </p:pic>
    </p:spTree>
    <p:extLst>
      <p:ext uri="{BB962C8B-B14F-4D97-AF65-F5344CB8AC3E}">
        <p14:creationId xmlns:p14="http://schemas.microsoft.com/office/powerpoint/2010/main" val="4260586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5">
            <a:extLst>
              <a:ext uri="{FF2B5EF4-FFF2-40B4-BE49-F238E27FC236}">
                <a16:creationId xmlns:a16="http://schemas.microsoft.com/office/drawing/2014/main" id="{D585B196-B1DF-6EFC-D2E3-058B947CD3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1825" y="6864039"/>
            <a:ext cx="5778500" cy="358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3" name="Τίτλος 1">
            <a:extLst>
              <a:ext uri="{FF2B5EF4-FFF2-40B4-BE49-F238E27FC236}">
                <a16:creationId xmlns:a16="http://schemas.microsoft.com/office/drawing/2014/main" id="{5EC6A6D2-AF8E-BE48-FAD8-93BE316833E2}"/>
              </a:ext>
            </a:extLst>
          </p:cNvPr>
          <p:cNvSpPr txBox="1">
            <a:spLocks/>
          </p:cNvSpPr>
          <p:nvPr/>
        </p:nvSpPr>
        <p:spPr>
          <a:xfrm>
            <a:off x="1905000" y="0"/>
            <a:ext cx="6286724" cy="685800"/>
          </a:xfrm>
          <a:prstGeom prst="rect">
            <a:avLst/>
          </a:prstGeom>
          <a:solidFill>
            <a:srgbClr val="134AB7"/>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857250"/>
            <a:r>
              <a:rPr lang="en-US" sz="2156" b="1" u="sng" dirty="0">
                <a:solidFill>
                  <a:prstClr val="white"/>
                </a:solidFill>
                <a:latin typeface="Calibri" panose="020F0502020204030204" pitchFamily="34" charset="0"/>
                <a:cs typeface="Times New Roman" panose="02020603050405020304" pitchFamily="18" charset="0"/>
              </a:rPr>
              <a:t>Timetable of planned Calls: Open Call for Small Project Funds</a:t>
            </a:r>
            <a:endParaRPr lang="el-GR" sz="2156" u="sng" dirty="0">
              <a:solidFill>
                <a:prstClr val="white"/>
              </a:solidFill>
              <a:latin typeface="Calibri"/>
            </a:endParaRPr>
          </a:p>
        </p:txBody>
      </p:sp>
      <p:sp>
        <p:nvSpPr>
          <p:cNvPr id="3" name="Τίτλος 1">
            <a:extLst>
              <a:ext uri="{FF2B5EF4-FFF2-40B4-BE49-F238E27FC236}">
                <a16:creationId xmlns:a16="http://schemas.microsoft.com/office/drawing/2014/main" id="{5B518B72-EFF5-93CC-5180-CCC1556D791C}"/>
              </a:ext>
            </a:extLst>
          </p:cNvPr>
          <p:cNvSpPr txBox="1">
            <a:spLocks/>
          </p:cNvSpPr>
          <p:nvPr/>
        </p:nvSpPr>
        <p:spPr>
          <a:xfrm>
            <a:off x="1162050" y="0"/>
            <a:ext cx="742950" cy="693328"/>
          </a:xfrm>
          <a:prstGeom prst="rect">
            <a:avLst/>
          </a:prstGeom>
          <a:solidFill>
            <a:srgbClr val="134AB7"/>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defTabSz="857250"/>
            <a:r>
              <a:rPr lang="el-GR" sz="3750" b="1" dirty="0">
                <a:solidFill>
                  <a:prstClr val="white"/>
                </a:solidFill>
                <a:latin typeface="Calibri"/>
              </a:rPr>
              <a:t>&gt;&gt;&gt;</a:t>
            </a:r>
          </a:p>
        </p:txBody>
      </p:sp>
      <p:graphicFrame>
        <p:nvGraphicFramePr>
          <p:cNvPr id="14" name="Πίνακας 13">
            <a:extLst>
              <a:ext uri="{FF2B5EF4-FFF2-40B4-BE49-F238E27FC236}">
                <a16:creationId xmlns:a16="http://schemas.microsoft.com/office/drawing/2014/main" id="{07BB3FBC-D633-AA51-B7AA-1348F21FBD0E}"/>
              </a:ext>
            </a:extLst>
          </p:cNvPr>
          <p:cNvGraphicFramePr>
            <a:graphicFrameLocks noGrp="1"/>
          </p:cNvGraphicFramePr>
          <p:nvPr>
            <p:extLst>
              <p:ext uri="{D42A27DB-BD31-4B8C-83A1-F6EECF244321}">
                <p14:modId xmlns:p14="http://schemas.microsoft.com/office/powerpoint/2010/main" val="1940611474"/>
              </p:ext>
            </p:extLst>
          </p:nvPr>
        </p:nvGraphicFramePr>
        <p:xfrm>
          <a:off x="333375" y="1487386"/>
          <a:ext cx="5943600" cy="4823368"/>
        </p:xfrm>
        <a:graphic>
          <a:graphicData uri="http://schemas.openxmlformats.org/drawingml/2006/table">
            <a:tbl>
              <a:tblPr>
                <a:tableStyleId>{5C22544A-7EE6-4342-B048-85BDC9FD1C3A}</a:tableStyleId>
              </a:tblPr>
              <a:tblGrid>
                <a:gridCol w="1066800">
                  <a:extLst>
                    <a:ext uri="{9D8B030D-6E8A-4147-A177-3AD203B41FA5}">
                      <a16:colId xmlns:a16="http://schemas.microsoft.com/office/drawing/2014/main" val="2543233797"/>
                    </a:ext>
                  </a:extLst>
                </a:gridCol>
                <a:gridCol w="3429000">
                  <a:extLst>
                    <a:ext uri="{9D8B030D-6E8A-4147-A177-3AD203B41FA5}">
                      <a16:colId xmlns:a16="http://schemas.microsoft.com/office/drawing/2014/main" val="3130975207"/>
                    </a:ext>
                  </a:extLst>
                </a:gridCol>
                <a:gridCol w="1447800">
                  <a:extLst>
                    <a:ext uri="{9D8B030D-6E8A-4147-A177-3AD203B41FA5}">
                      <a16:colId xmlns:a16="http://schemas.microsoft.com/office/drawing/2014/main" val="220475513"/>
                    </a:ext>
                  </a:extLst>
                </a:gridCol>
              </a:tblGrid>
              <a:tr h="1255814">
                <a:tc rowSpan="4">
                  <a:txBody>
                    <a:bodyPr/>
                    <a:lstStyle/>
                    <a:p>
                      <a:pPr algn="ctr" fontAlgn="b"/>
                      <a:r>
                        <a:rPr lang="en-US" sz="1400" b="1" u="none" strike="noStrike" dirty="0">
                          <a:effectLst/>
                        </a:rPr>
                        <a:t>SMALL SCALE PROJECTS</a:t>
                      </a:r>
                      <a:endParaRPr lang="en-US" sz="1100" b="1" i="0" u="none" strike="noStrike" dirty="0">
                        <a:solidFill>
                          <a:srgbClr val="FF0000"/>
                        </a:solidFill>
                        <a:effectLst/>
                        <a:latin typeface="Calibri" panose="020F0502020204030204" pitchFamily="34" charset="0"/>
                      </a:endParaRPr>
                    </a:p>
                  </a:txBody>
                  <a:tcPr marL="3938" marR="3938" marT="5251" marB="0" anchor="ctr"/>
                </a:tc>
                <a:tc>
                  <a:txBody>
                    <a:bodyPr/>
                    <a:lstStyle/>
                    <a:p>
                      <a:pPr algn="ctr" fontAlgn="ctr"/>
                      <a:endParaRPr lang="en-US" sz="1100" b="0" i="0" u="none" strike="noStrike" dirty="0">
                        <a:solidFill>
                          <a:srgbClr val="000000"/>
                        </a:solidFill>
                        <a:latin typeface="Arial"/>
                      </a:endParaRPr>
                    </a:p>
                    <a:p>
                      <a:pPr algn="ctr" fontAlgn="ctr"/>
                      <a:endParaRPr lang="en-US" sz="1100" b="0" i="0" u="none" strike="noStrike" dirty="0">
                        <a:solidFill>
                          <a:srgbClr val="000000"/>
                        </a:solidFill>
                        <a:latin typeface="Arial"/>
                      </a:endParaRPr>
                    </a:p>
                    <a:p>
                      <a:pPr algn="ctr" fontAlgn="ctr"/>
                      <a:r>
                        <a:rPr lang="en-US" sz="1100" b="0" i="0" u="none" strike="noStrike" dirty="0">
                          <a:solidFill>
                            <a:srgbClr val="000000"/>
                          </a:solidFill>
                          <a:latin typeface="Arial"/>
                        </a:rPr>
                        <a:t>P1/ RSO2.6. Promoting the transition to a circular and resource efficient</a:t>
                      </a:r>
                    </a:p>
                    <a:p>
                      <a:pPr algn="ctr" fontAlgn="ctr"/>
                      <a:r>
                        <a:rPr lang="en-US" sz="1100" b="0" i="0" u="none" strike="noStrike" dirty="0">
                          <a:solidFill>
                            <a:srgbClr val="000000"/>
                          </a:solidFill>
                          <a:latin typeface="Arial"/>
                        </a:rPr>
                        <a:t>economy. </a:t>
                      </a:r>
                    </a:p>
                    <a:p>
                      <a:pPr algn="ctr" fontAlgn="ctr"/>
                      <a:endParaRPr lang="en-US" sz="1100" b="0" i="0" u="none" strike="noStrike" dirty="0">
                        <a:solidFill>
                          <a:srgbClr val="000000"/>
                        </a:solidFill>
                        <a:latin typeface="Arial"/>
                      </a:endParaRPr>
                    </a:p>
                  </a:txBody>
                  <a:tcPr marL="0" marR="0" marT="0" marB="0" anchor="ctr">
                    <a:solidFill>
                      <a:schemeClr val="accent6">
                        <a:lumMod val="60000"/>
                        <a:lumOff val="40000"/>
                      </a:schemeClr>
                    </a:solidFill>
                  </a:tcPr>
                </a:tc>
                <a:tc rowSpan="2">
                  <a:txBody>
                    <a:bodyPr/>
                    <a:lstStyle/>
                    <a:p>
                      <a:pPr algn="ctr" fontAlgn="ctr"/>
                      <a:r>
                        <a:rPr lang="en-US" sz="1100" b="0" i="0" u="none" strike="noStrike" dirty="0">
                          <a:solidFill>
                            <a:srgbClr val="000000"/>
                          </a:solidFill>
                          <a:latin typeface="Arial"/>
                        </a:rPr>
                        <a:t>750.</a:t>
                      </a:r>
                      <a:r>
                        <a:rPr lang="el-GR" sz="1100" b="0" i="0" u="none" strike="noStrike" dirty="0">
                          <a:solidFill>
                            <a:srgbClr val="000000"/>
                          </a:solidFill>
                          <a:latin typeface="Arial"/>
                        </a:rPr>
                        <a:t>000,00 €</a:t>
                      </a:r>
                      <a:r>
                        <a:rPr lang="en-US" sz="1100" b="0" i="0" u="none" strike="noStrike" dirty="0">
                          <a:solidFill>
                            <a:srgbClr val="000000"/>
                          </a:solidFill>
                          <a:latin typeface="Arial"/>
                        </a:rPr>
                        <a:t> (Total without TA)</a:t>
                      </a:r>
                    </a:p>
                  </a:txBody>
                  <a:tcPr marL="0" marR="0" marT="0" marB="0" anchor="ctr">
                    <a:solidFill>
                      <a:schemeClr val="accent6">
                        <a:lumMod val="60000"/>
                        <a:lumOff val="40000"/>
                      </a:schemeClr>
                    </a:solidFill>
                  </a:tcPr>
                </a:tc>
                <a:extLst>
                  <a:ext uri="{0D108BD9-81ED-4DB2-BD59-A6C34878D82A}">
                    <a16:rowId xmlns:a16="http://schemas.microsoft.com/office/drawing/2014/main" val="10000"/>
                  </a:ext>
                </a:extLst>
              </a:tr>
              <a:tr h="1196436">
                <a:tc vMerge="1">
                  <a:txBody>
                    <a:bodyPr/>
                    <a:lstStyle/>
                    <a:p>
                      <a:endParaRPr lang="el-GR"/>
                    </a:p>
                  </a:txBody>
                  <a:tcPr/>
                </a:tc>
                <a:tc>
                  <a:txBody>
                    <a:bodyPr/>
                    <a:lstStyle/>
                    <a:p>
                      <a:pPr marL="0" algn="ctr" defTabSz="731520" rtl="0" eaLnBrk="1" fontAlgn="ctr" latinLnBrk="0" hangingPunct="1"/>
                      <a:r>
                        <a:rPr lang="en-US" sz="1100" b="0" i="0" u="none" strike="noStrike" kern="1200" dirty="0">
                          <a:solidFill>
                            <a:srgbClr val="000000"/>
                          </a:solidFill>
                          <a:latin typeface="Arial"/>
                          <a:ea typeface="+mn-ea"/>
                          <a:cs typeface="+mn-cs"/>
                        </a:rPr>
                        <a:t>P1/  RSO2.7. Enhancing protection and preservation of nature, biodiversity and</a:t>
                      </a:r>
                    </a:p>
                    <a:p>
                      <a:pPr marL="0" algn="ctr" defTabSz="731520" rtl="0" eaLnBrk="1" fontAlgn="ctr" latinLnBrk="0" hangingPunct="1"/>
                      <a:r>
                        <a:rPr lang="en-US" sz="1100" b="0" i="0" u="none" strike="noStrike" kern="1200" dirty="0">
                          <a:solidFill>
                            <a:srgbClr val="000000"/>
                          </a:solidFill>
                          <a:latin typeface="Arial"/>
                          <a:ea typeface="+mn-ea"/>
                          <a:cs typeface="+mn-cs"/>
                        </a:rPr>
                        <a:t>green infrastructure, including in urban areas, and reducing all forms of pollution</a:t>
                      </a:r>
                    </a:p>
                  </a:txBody>
                  <a:tcPr marL="0" marR="0" marT="0" marB="0" anchor="ctr">
                    <a:solidFill>
                      <a:schemeClr val="accent6">
                        <a:lumMod val="60000"/>
                        <a:lumOff val="40000"/>
                      </a:schemeClr>
                    </a:solidFill>
                  </a:tcPr>
                </a:tc>
                <a:tc vMerge="1">
                  <a:txBody>
                    <a:bodyPr/>
                    <a:lstStyle/>
                    <a:p>
                      <a:pPr algn="ctr" fontAlgn="ctr"/>
                      <a:r>
                        <a:rPr lang="el-GR" sz="1100" b="0" i="0" u="none" strike="noStrike" dirty="0">
                          <a:solidFill>
                            <a:srgbClr val="000000"/>
                          </a:solidFill>
                          <a:latin typeface="Arial"/>
                        </a:rPr>
                        <a:t>2.988.437,87 €</a:t>
                      </a:r>
                      <a:r>
                        <a:rPr lang="en-US" sz="1100" b="0" i="0" u="none" strike="noStrike" dirty="0">
                          <a:solidFill>
                            <a:srgbClr val="000000"/>
                          </a:solidFill>
                          <a:latin typeface="Arial"/>
                        </a:rPr>
                        <a:t> (Total without TA)</a:t>
                      </a:r>
                      <a:endParaRPr lang="el-GR" sz="1100" b="0" i="0" u="none" strike="noStrike" dirty="0">
                        <a:solidFill>
                          <a:srgbClr val="000000"/>
                        </a:solidFill>
                        <a:latin typeface="Arial"/>
                      </a:endParaRPr>
                    </a:p>
                  </a:txBody>
                  <a:tcPr marL="0" marR="0" marT="0" marB="0" anchor="ctr">
                    <a:solidFill>
                      <a:schemeClr val="accent2">
                        <a:lumMod val="60000"/>
                        <a:lumOff val="40000"/>
                      </a:schemeClr>
                    </a:solidFill>
                  </a:tcPr>
                </a:tc>
                <a:extLst>
                  <a:ext uri="{0D108BD9-81ED-4DB2-BD59-A6C34878D82A}">
                    <a16:rowId xmlns:a16="http://schemas.microsoft.com/office/drawing/2014/main" val="10001"/>
                  </a:ext>
                </a:extLst>
              </a:tr>
              <a:tr h="1413969">
                <a:tc vMerge="1">
                  <a:txBody>
                    <a:bodyPr/>
                    <a:lstStyle/>
                    <a:p>
                      <a:endParaRPr lang="el-GR"/>
                    </a:p>
                  </a:txBody>
                  <a:tcPr/>
                </a:tc>
                <a:tc>
                  <a:txBody>
                    <a:bodyPr/>
                    <a:lstStyle/>
                    <a:p>
                      <a:pPr marL="0" algn="ctr" defTabSz="731520" rtl="0" eaLnBrk="1" fontAlgn="ctr" latinLnBrk="0" hangingPunct="1"/>
                      <a:r>
                        <a:rPr lang="en-US" sz="1100" b="0" i="0" u="none" strike="noStrike" kern="1200" dirty="0">
                          <a:solidFill>
                            <a:srgbClr val="000000"/>
                          </a:solidFill>
                          <a:latin typeface="Arial"/>
                          <a:ea typeface="+mn-ea"/>
                          <a:cs typeface="+mn-cs"/>
                        </a:rPr>
                        <a:t>P3/ RSO4.5. Ensuring equal access to health care and fostering resilience of</a:t>
                      </a:r>
                    </a:p>
                    <a:p>
                      <a:pPr marL="0" algn="ctr" defTabSz="731520" rtl="0" eaLnBrk="1" fontAlgn="ctr" latinLnBrk="0" hangingPunct="1"/>
                      <a:r>
                        <a:rPr lang="en-US" sz="1100" b="0" i="0" u="none" strike="noStrike" kern="1200" dirty="0">
                          <a:solidFill>
                            <a:srgbClr val="000000"/>
                          </a:solidFill>
                          <a:latin typeface="Arial"/>
                          <a:ea typeface="+mn-ea"/>
                          <a:cs typeface="+mn-cs"/>
                        </a:rPr>
                        <a:t>health systems, including primary care, and promoting the transition from institutional to family- and</a:t>
                      </a:r>
                    </a:p>
                    <a:p>
                      <a:pPr marL="0" algn="ctr" defTabSz="731520" rtl="0" eaLnBrk="1" fontAlgn="ctr" latinLnBrk="0" hangingPunct="1"/>
                      <a:r>
                        <a:rPr lang="en-US" sz="1100" b="0" i="0" u="none" strike="noStrike" kern="1200" dirty="0">
                          <a:solidFill>
                            <a:srgbClr val="000000"/>
                          </a:solidFill>
                          <a:latin typeface="Arial"/>
                          <a:ea typeface="+mn-ea"/>
                          <a:cs typeface="+mn-cs"/>
                        </a:rPr>
                        <a:t>community-based care </a:t>
                      </a:r>
                    </a:p>
                  </a:txBody>
                  <a:tcPr marL="0" marR="0" marT="0" marB="0" anchor="ctr">
                    <a:solidFill>
                      <a:schemeClr val="accent1">
                        <a:lumMod val="60000"/>
                        <a:lumOff val="40000"/>
                      </a:schemeClr>
                    </a:solidFill>
                  </a:tcPr>
                </a:tc>
                <a:tc rowSpan="2">
                  <a:txBody>
                    <a:bodyPr/>
                    <a:lstStyle/>
                    <a:p>
                      <a:pPr marL="0" algn="ctr" defTabSz="731520" rtl="0" eaLnBrk="1" fontAlgn="ctr" latinLnBrk="0" hangingPunct="1"/>
                      <a:r>
                        <a:rPr lang="en-US" sz="1100" b="0" i="0" u="none" strike="noStrike" kern="1200" dirty="0">
                          <a:solidFill>
                            <a:srgbClr val="000000"/>
                          </a:solidFill>
                          <a:latin typeface="Arial"/>
                          <a:ea typeface="+mn-ea"/>
                          <a:cs typeface="+mn-cs"/>
                        </a:rPr>
                        <a:t>75</a:t>
                      </a:r>
                      <a:r>
                        <a:rPr lang="el-GR" sz="1100" b="0" i="0" u="none" strike="noStrike" kern="1200" dirty="0">
                          <a:solidFill>
                            <a:srgbClr val="000000"/>
                          </a:solidFill>
                          <a:latin typeface="Arial"/>
                          <a:ea typeface="+mn-ea"/>
                          <a:cs typeface="+mn-cs"/>
                        </a:rPr>
                        <a:t>0.000,00 €</a:t>
                      </a:r>
                      <a:r>
                        <a:rPr lang="en-US" sz="1100" b="0" i="0" u="none" strike="noStrike" kern="1200" dirty="0">
                          <a:solidFill>
                            <a:srgbClr val="000000"/>
                          </a:solidFill>
                          <a:latin typeface="Arial"/>
                          <a:ea typeface="+mn-ea"/>
                          <a:cs typeface="+mn-cs"/>
                        </a:rPr>
                        <a:t> (Total without TA)</a:t>
                      </a:r>
                    </a:p>
                  </a:txBody>
                  <a:tcPr marL="0" marR="0" marT="0" marB="0" anchor="ctr">
                    <a:solidFill>
                      <a:schemeClr val="accent1">
                        <a:lumMod val="60000"/>
                        <a:lumOff val="40000"/>
                      </a:schemeClr>
                    </a:solidFill>
                  </a:tcPr>
                </a:tc>
                <a:extLst>
                  <a:ext uri="{0D108BD9-81ED-4DB2-BD59-A6C34878D82A}">
                    <a16:rowId xmlns:a16="http://schemas.microsoft.com/office/drawing/2014/main" val="2932197123"/>
                  </a:ext>
                </a:extLst>
              </a:tr>
              <a:tr h="957149">
                <a:tc vMerge="1">
                  <a:txBody>
                    <a:bodyPr/>
                    <a:lstStyle/>
                    <a:p>
                      <a:endParaRPr lang="el-GR"/>
                    </a:p>
                  </a:txBody>
                  <a:tcPr/>
                </a:tc>
                <a:tc>
                  <a:txBody>
                    <a:bodyPr/>
                    <a:lstStyle/>
                    <a:p>
                      <a:pPr algn="ctr" fontAlgn="ctr"/>
                      <a:r>
                        <a:rPr lang="en-US" sz="1100" b="0" i="0" u="none" strike="noStrike" dirty="0">
                          <a:solidFill>
                            <a:srgbClr val="000000"/>
                          </a:solidFill>
                          <a:latin typeface="Arial"/>
                        </a:rPr>
                        <a:t>P3/ RSO4.6.Enhancing the role of culture and sustainable tourism in economic</a:t>
                      </a:r>
                    </a:p>
                    <a:p>
                      <a:pPr algn="ctr" fontAlgn="ctr"/>
                      <a:r>
                        <a:rPr lang="en-US" sz="1100" b="0" i="0" u="none" strike="noStrike" dirty="0">
                          <a:solidFill>
                            <a:srgbClr val="000000"/>
                          </a:solidFill>
                          <a:latin typeface="Arial"/>
                        </a:rPr>
                        <a:t>development, social inclusion and social innovation</a:t>
                      </a:r>
                    </a:p>
                  </a:txBody>
                  <a:tcPr marL="0" marR="0" marT="0" marB="0" anchor="ctr">
                    <a:solidFill>
                      <a:schemeClr val="accent1">
                        <a:lumMod val="60000"/>
                        <a:lumOff val="40000"/>
                      </a:schemeClr>
                    </a:solidFill>
                  </a:tcPr>
                </a:tc>
                <a:tc vMerge="1">
                  <a:txBody>
                    <a:bodyPr/>
                    <a:lstStyle/>
                    <a:p>
                      <a:pPr algn="ctr" fontAlgn="ctr"/>
                      <a:r>
                        <a:rPr lang="el-GR" sz="1100" b="0" i="0" u="none" strike="noStrike" dirty="0">
                          <a:solidFill>
                            <a:srgbClr val="000000"/>
                          </a:solidFill>
                          <a:latin typeface="Arial"/>
                        </a:rPr>
                        <a:t>100.000,00 €</a:t>
                      </a:r>
                      <a:r>
                        <a:rPr lang="en-US" sz="1100" b="0" i="0" u="none" strike="noStrike" dirty="0">
                          <a:solidFill>
                            <a:srgbClr val="000000"/>
                          </a:solidFill>
                          <a:latin typeface="Arial"/>
                        </a:rPr>
                        <a:t> (Total without TA)</a:t>
                      </a:r>
                      <a:endParaRPr lang="el-GR" sz="1100" b="0" i="0" u="none" strike="noStrike" dirty="0">
                        <a:solidFill>
                          <a:srgbClr val="000000"/>
                        </a:solidFill>
                        <a:latin typeface="Arial"/>
                      </a:endParaRPr>
                    </a:p>
                  </a:txBody>
                  <a:tcPr marL="0" marR="0" marT="0" marB="0" anchor="ctr">
                    <a:solidFill>
                      <a:schemeClr val="accent1">
                        <a:lumMod val="60000"/>
                        <a:lumOff val="40000"/>
                      </a:schemeClr>
                    </a:solidFill>
                  </a:tcPr>
                </a:tc>
                <a:extLst>
                  <a:ext uri="{0D108BD9-81ED-4DB2-BD59-A6C34878D82A}">
                    <a16:rowId xmlns:a16="http://schemas.microsoft.com/office/drawing/2014/main" val="4174438663"/>
                  </a:ext>
                </a:extLst>
              </a:tr>
            </a:tbl>
          </a:graphicData>
        </a:graphic>
      </p:graphicFrame>
      <p:pic>
        <p:nvPicPr>
          <p:cNvPr id="5" name="Εικόνα 4" descr="Εικόνα που περιέχει λογότυπο">
            <a:extLst>
              <a:ext uri="{FF2B5EF4-FFF2-40B4-BE49-F238E27FC236}">
                <a16:creationId xmlns:a16="http://schemas.microsoft.com/office/drawing/2014/main" id="{E215A21C-EDD9-0A20-EA04-0837E9E172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9851" y="1979614"/>
            <a:ext cx="2115740" cy="2820987"/>
          </a:xfrm>
          <a:prstGeom prst="rect">
            <a:avLst/>
          </a:prstGeom>
        </p:spPr>
      </p:pic>
      <p:sp>
        <p:nvSpPr>
          <p:cNvPr id="2" name="Ορθογώνιο 1">
            <a:extLst>
              <a:ext uri="{FF2B5EF4-FFF2-40B4-BE49-F238E27FC236}">
                <a16:creationId xmlns:a16="http://schemas.microsoft.com/office/drawing/2014/main" id="{7C0D0AA1-F380-F5B5-8058-C59CFE513973}"/>
              </a:ext>
            </a:extLst>
          </p:cNvPr>
          <p:cNvSpPr/>
          <p:nvPr/>
        </p:nvSpPr>
        <p:spPr>
          <a:xfrm>
            <a:off x="6391276" y="4452853"/>
            <a:ext cx="2614448" cy="164156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57250" fontAlgn="ctr"/>
            <a:r>
              <a:rPr lang="en-US" sz="1500" b="1" dirty="0">
                <a:solidFill>
                  <a:srgbClr val="000000"/>
                </a:solidFill>
                <a:latin typeface="Arial" panose="020B0604020202020204" pitchFamily="34" charset="0"/>
              </a:rPr>
              <a:t>Estimated Date of Launch</a:t>
            </a:r>
            <a:endParaRPr lang="el-GR" sz="1500" b="1" dirty="0">
              <a:solidFill>
                <a:srgbClr val="000000"/>
              </a:solidFill>
              <a:latin typeface="Arial" panose="020B0604020202020204" pitchFamily="34" charset="0"/>
            </a:endParaRPr>
          </a:p>
          <a:p>
            <a:pPr defTabSz="857250" fontAlgn="ctr"/>
            <a:endParaRPr lang="el-GR" sz="1500" b="1" dirty="0">
              <a:solidFill>
                <a:srgbClr val="000000"/>
              </a:solidFill>
              <a:latin typeface="Arial" panose="020B0604020202020204" pitchFamily="34" charset="0"/>
            </a:endParaRPr>
          </a:p>
          <a:p>
            <a:pPr defTabSz="857250" fontAlgn="ctr"/>
            <a:r>
              <a:rPr lang="en-US" sz="1500" b="1" dirty="0">
                <a:solidFill>
                  <a:srgbClr val="000000"/>
                </a:solidFill>
                <a:latin typeface="Arial" panose="020B0604020202020204" pitchFamily="34" charset="0"/>
              </a:rPr>
              <a:t>3</a:t>
            </a:r>
            <a:r>
              <a:rPr lang="en-US" sz="1500" b="1" baseline="30000" dirty="0">
                <a:solidFill>
                  <a:srgbClr val="000000"/>
                </a:solidFill>
                <a:latin typeface="Arial" panose="020B0604020202020204" pitchFamily="34" charset="0"/>
              </a:rPr>
              <a:t>rd</a:t>
            </a:r>
            <a:r>
              <a:rPr lang="en-US" sz="1500" b="1" dirty="0">
                <a:solidFill>
                  <a:srgbClr val="000000"/>
                </a:solidFill>
                <a:latin typeface="Arial" panose="020B0604020202020204" pitchFamily="34" charset="0"/>
              </a:rPr>
              <a:t> Trimester 2024</a:t>
            </a:r>
            <a:endParaRPr lang="en-US" sz="1313" b="1" dirty="0">
              <a:solidFill>
                <a:srgbClr val="000000"/>
              </a:solidFill>
              <a:latin typeface="Arial" panose="020B0604020202020204" pitchFamily="34" charset="0"/>
            </a:endParaRPr>
          </a:p>
        </p:txBody>
      </p:sp>
      <p:pic>
        <p:nvPicPr>
          <p:cNvPr id="4" name="Picture 225">
            <a:extLst>
              <a:ext uri="{FF2B5EF4-FFF2-40B4-BE49-F238E27FC236}">
                <a16:creationId xmlns:a16="http://schemas.microsoft.com/office/drawing/2014/main" id="{4C6F5EE4-127B-C72D-CA74-EB1D362CF7BF}"/>
              </a:ext>
            </a:extLst>
          </p:cNvPr>
          <p:cNvPicPr/>
          <p:nvPr/>
        </p:nvPicPr>
        <p:blipFill>
          <a:blip r:embed="rId4"/>
          <a:stretch>
            <a:fillRect/>
          </a:stretch>
        </p:blipFill>
        <p:spPr>
          <a:xfrm>
            <a:off x="0" y="6607386"/>
            <a:ext cx="1752600" cy="707813"/>
          </a:xfrm>
          <a:prstGeom prst="rect">
            <a:avLst/>
          </a:prstGeom>
        </p:spPr>
      </p:pic>
    </p:spTree>
    <p:extLst>
      <p:ext uri="{BB962C8B-B14F-4D97-AF65-F5344CB8AC3E}">
        <p14:creationId xmlns:p14="http://schemas.microsoft.com/office/powerpoint/2010/main" val="4260586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Ευθεία γραμμή σύνδεσης 5">
            <a:extLst>
              <a:ext uri="{FF2B5EF4-FFF2-40B4-BE49-F238E27FC236}">
                <a16:creationId xmlns:a16="http://schemas.microsoft.com/office/drawing/2014/main" id="{D32BF3DE-74A7-227D-874D-73D098DB996F}"/>
              </a:ext>
            </a:extLst>
          </p:cNvPr>
          <p:cNvCxnSpPr/>
          <p:nvPr/>
        </p:nvCxnSpPr>
        <p:spPr>
          <a:xfrm>
            <a:off x="228600" y="1752600"/>
            <a:ext cx="93726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Τίτλος 1">
            <a:extLst>
              <a:ext uri="{FF2B5EF4-FFF2-40B4-BE49-F238E27FC236}">
                <a16:creationId xmlns:a16="http://schemas.microsoft.com/office/drawing/2014/main" id="{A595B16B-29B7-89A6-E791-358AE76422A0}"/>
              </a:ext>
            </a:extLst>
          </p:cNvPr>
          <p:cNvSpPr txBox="1">
            <a:spLocks/>
          </p:cNvSpPr>
          <p:nvPr/>
        </p:nvSpPr>
        <p:spPr>
          <a:xfrm>
            <a:off x="0" y="5845175"/>
            <a:ext cx="9753600" cy="1470025"/>
          </a:xfrm>
          <a:prstGeom prst="rect">
            <a:avLst/>
          </a:prstGeom>
          <a:solidFill>
            <a:srgbClr val="134AB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a:ea typeface="+mj-ea"/>
                <a:cs typeface="+mj-cs"/>
              </a:rPr>
              <a:t>Interreg VI-A IPA CBC ‘Greece-North Macedonia 2021-2027’ Programme</a:t>
            </a:r>
            <a:br>
              <a:rPr kumimoji="0" lang="en-US" sz="1600" b="1" i="0" u="none" strike="noStrike" kern="1200" cap="none" spc="0" normalizeH="0" baseline="0" noProof="0">
                <a:ln>
                  <a:noFill/>
                </a:ln>
                <a:solidFill>
                  <a:prstClr val="white"/>
                </a:solidFill>
                <a:effectLst/>
                <a:uLnTx/>
                <a:uFillTx/>
                <a:latin typeface="Calibri"/>
                <a:ea typeface="+mj-ea"/>
                <a:cs typeface="+mj-cs"/>
              </a:rPr>
            </a:br>
            <a:r>
              <a:rPr kumimoji="0" lang="en-US" sz="1600" b="1" i="0" u="none" strike="noStrike" kern="1200" cap="none" spc="0" normalizeH="0" baseline="0" noProof="0">
                <a:ln>
                  <a:noFill/>
                </a:ln>
                <a:solidFill>
                  <a:prstClr val="white"/>
                </a:solidFill>
                <a:effectLst/>
                <a:uLnTx/>
                <a:uFillTx/>
                <a:latin typeface="Calibri"/>
                <a:ea typeface="+mj-ea"/>
                <a:cs typeface="+mj-cs"/>
              </a:rPr>
              <a:t>CCI: 2021TC16IPCB009</a:t>
            </a:r>
            <a:br>
              <a:rPr kumimoji="0" lang="en-US" sz="1600" b="1" i="0" u="none" strike="noStrike" kern="1200" cap="none" spc="0" normalizeH="0" baseline="0" noProof="0">
                <a:ln>
                  <a:noFill/>
                </a:ln>
                <a:solidFill>
                  <a:srgbClr val="FF0000"/>
                </a:solidFill>
                <a:effectLst/>
                <a:uLnTx/>
                <a:uFillTx/>
                <a:latin typeface="Calibri"/>
                <a:ea typeface="+mj-ea"/>
                <a:cs typeface="+mj-cs"/>
              </a:rPr>
            </a:br>
            <a:r>
              <a:rPr kumimoji="0" lang="en-US" sz="1600" b="1" i="0" u="none" strike="noStrike" kern="1200" cap="none" spc="0" normalizeH="0" baseline="0" noProof="0">
                <a:ln>
                  <a:noFill/>
                </a:ln>
                <a:solidFill>
                  <a:prstClr val="white"/>
                </a:solidFill>
                <a:effectLst/>
                <a:uLnTx/>
                <a:uFillTx/>
                <a:latin typeface="Calibri"/>
                <a:ea typeface="+mj-ea"/>
                <a:cs typeface="+mj-cs"/>
              </a:rPr>
              <a:t>C (2022) 8646 final  –  23.11.2022</a:t>
            </a:r>
            <a:endParaRPr kumimoji="0" lang="en-US" sz="1600" b="1" i="0" u="none" strike="noStrike" kern="1200" cap="none" spc="0" normalizeH="0" baseline="0" noProof="0" dirty="0">
              <a:ln>
                <a:noFill/>
              </a:ln>
              <a:solidFill>
                <a:prstClr val="white"/>
              </a:solidFill>
              <a:effectLst/>
              <a:uLnTx/>
              <a:uFillTx/>
              <a:latin typeface="Calibri"/>
              <a:ea typeface="+mj-ea"/>
              <a:cs typeface="+mj-cs"/>
            </a:endParaRPr>
          </a:p>
        </p:txBody>
      </p:sp>
      <p:pic>
        <p:nvPicPr>
          <p:cNvPr id="19" name="Εικόνα 18">
            <a:extLst>
              <a:ext uri="{FF2B5EF4-FFF2-40B4-BE49-F238E27FC236}">
                <a16:creationId xmlns:a16="http://schemas.microsoft.com/office/drawing/2014/main" id="{40E3BA77-A489-843B-EA48-00D16BEF1F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105400"/>
            <a:ext cx="5274310" cy="449580"/>
          </a:xfrm>
          <a:prstGeom prst="rect">
            <a:avLst/>
          </a:prstGeom>
          <a:noFill/>
          <a:ln>
            <a:noFill/>
          </a:ln>
        </p:spPr>
      </p:pic>
      <p:sp>
        <p:nvSpPr>
          <p:cNvPr id="11" name="Υπότιτλος 2">
            <a:extLst>
              <a:ext uri="{FF2B5EF4-FFF2-40B4-BE49-F238E27FC236}">
                <a16:creationId xmlns:a16="http://schemas.microsoft.com/office/drawing/2014/main" id="{0C5CA543-30C7-7440-CEA9-C9C165637AF0}"/>
              </a:ext>
            </a:extLst>
          </p:cNvPr>
          <p:cNvSpPr txBox="1">
            <a:spLocks/>
          </p:cNvSpPr>
          <p:nvPr/>
        </p:nvSpPr>
        <p:spPr>
          <a:xfrm>
            <a:off x="304800" y="3794223"/>
            <a:ext cx="9372600" cy="914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0" cap="none" spc="0" normalizeH="0" baseline="0" noProof="0" dirty="0">
                <a:ln>
                  <a:noFill/>
                </a:ln>
                <a:solidFill>
                  <a:srgbClr val="404040"/>
                </a:solidFill>
                <a:effectLst/>
                <a:uLnTx/>
                <a:uFillTx/>
                <a:latin typeface="Calibri" panose="020F0502020204030204" pitchFamily="34" charset="0"/>
                <a:ea typeface="Times New Roman" panose="02020603050405020304" pitchFamily="18" charset="0"/>
                <a:cs typeface="Times New Roman" panose="02020603050405020304" pitchFamily="18" charset="0"/>
              </a:rPr>
              <a:t>Eva </a:t>
            </a:r>
            <a:r>
              <a:rPr kumimoji="0" lang="en-US" sz="1600" b="0" i="0" u="none" strike="noStrike" kern="0" cap="none" spc="0" normalizeH="0" baseline="0" noProof="0" dirty="0" err="1">
                <a:ln>
                  <a:noFill/>
                </a:ln>
                <a:solidFill>
                  <a:srgbClr val="404040"/>
                </a:solidFill>
                <a:effectLst/>
                <a:uLnTx/>
                <a:uFillTx/>
                <a:latin typeface="Calibri" panose="020F0502020204030204" pitchFamily="34" charset="0"/>
                <a:ea typeface="Times New Roman" panose="02020603050405020304" pitchFamily="18" charset="0"/>
                <a:cs typeface="Times New Roman" panose="02020603050405020304" pitchFamily="18" charset="0"/>
              </a:rPr>
              <a:t>Karagianni</a:t>
            </a:r>
            <a:r>
              <a:rPr kumimoji="0" lang="en-US" sz="1600" b="0" i="0" u="none" strike="noStrike" kern="0" cap="none" spc="0" normalizeH="0" baseline="0" noProof="0" dirty="0">
                <a:ln>
                  <a:noFill/>
                </a:ln>
                <a:solidFill>
                  <a:srgbClr val="404040"/>
                </a:solidFill>
                <a:effectLst/>
                <a:uLnTx/>
                <a:uFillTx/>
                <a:latin typeface="Calibri" panose="020F0502020204030204" pitchFamily="34" charset="0"/>
                <a:ea typeface="Times New Roman" panose="02020603050405020304" pitchFamily="18" charset="0"/>
                <a:cs typeface="Times New Roman" panose="02020603050405020304" pitchFamily="18" charset="0"/>
              </a:rPr>
              <a:t>│ HEAD of Unit A</a:t>
            </a:r>
            <a:endParaRPr kumimoji="0" lang="en-US" sz="500" b="1" i="0" u="none" strike="noStrike" kern="0" cap="none" spc="0" normalizeH="0" baseline="0" noProof="0" dirty="0">
              <a:ln>
                <a:noFill/>
              </a:ln>
              <a:solidFill>
                <a:srgbClr val="7F7F7F"/>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900" b="1" i="0" u="none" strike="noStrike" kern="0" cap="none" spc="0" normalizeH="0" baseline="0" noProof="0" dirty="0">
                <a:ln>
                  <a:noFill/>
                </a:ln>
                <a:solidFill>
                  <a:srgbClr val="7F7F7F"/>
                </a:solidFill>
                <a:effectLst/>
                <a:uLnTx/>
                <a:uFillTx/>
                <a:latin typeface="Calibri" panose="020F0502020204030204" pitchFamily="34" charset="0"/>
                <a:ea typeface="Times New Roman" panose="02020603050405020304" pitchFamily="18" charset="0"/>
                <a:cs typeface="Times New Roman" panose="02020603050405020304" pitchFamily="18" charset="0"/>
              </a:rPr>
              <a:t>Managing Authority “INTERREG 2021-2027”</a:t>
            </a:r>
            <a:endParaRPr kumimoji="0" lang="el-GR" sz="900" b="0" i="0" u="none" strike="noStrike" kern="100" cap="none" spc="0" normalizeH="0" baseline="0" noProof="0" dirty="0">
              <a:ln>
                <a:noFill/>
              </a:ln>
              <a:solidFill>
                <a:prstClr val="black">
                  <a:tint val="75000"/>
                </a:prst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900" b="0" i="0" u="none" strike="noStrike" kern="0" cap="none" spc="0" normalizeH="0" baseline="0" noProof="0" dirty="0">
                <a:ln>
                  <a:noFill/>
                </a:ln>
                <a:solidFill>
                  <a:srgbClr val="7F7F7F"/>
                </a:solidFill>
                <a:effectLst/>
                <a:uLnTx/>
                <a:uFillTx/>
                <a:latin typeface="Calibri" panose="020F0502020204030204" pitchFamily="34" charset="0"/>
                <a:ea typeface="Times New Roman" panose="02020603050405020304" pitchFamily="18" charset="0"/>
                <a:cs typeface="Times New Roman" panose="02020603050405020304" pitchFamily="18" charset="0"/>
              </a:rPr>
              <a:t>Unit </a:t>
            </a:r>
            <a:r>
              <a:rPr kumimoji="0" lang="el-GR" sz="900" b="0" i="0" u="none" strike="noStrike" kern="0" cap="none" spc="0" normalizeH="0" baseline="0" noProof="0" dirty="0">
                <a:ln>
                  <a:noFill/>
                </a:ln>
                <a:solidFill>
                  <a:srgbClr val="7F7F7F"/>
                </a:solidFill>
                <a:effectLst/>
                <a:uLnTx/>
                <a:uFillTx/>
                <a:latin typeface="Calibri" panose="020F0502020204030204" pitchFamily="34" charset="0"/>
                <a:ea typeface="Times New Roman" panose="02020603050405020304" pitchFamily="18" charset="0"/>
                <a:cs typeface="Times New Roman" panose="02020603050405020304" pitchFamily="18" charset="0"/>
              </a:rPr>
              <a:t>Α</a:t>
            </a:r>
            <a:r>
              <a:rPr kumimoji="0" lang="en-US" sz="900" b="0" i="0" u="none" strike="noStrike" kern="0" cap="none" spc="0" normalizeH="0" baseline="0" noProof="0" dirty="0">
                <a:ln>
                  <a:noFill/>
                </a:ln>
                <a:solidFill>
                  <a:srgbClr val="7F7F7F"/>
                </a:solidFill>
                <a:effectLst/>
                <a:uLnTx/>
                <a:uFillTx/>
                <a:latin typeface="Calibri" panose="020F0502020204030204" pitchFamily="34" charset="0"/>
                <a:ea typeface="Times New Roman" panose="02020603050405020304" pitchFamily="18" charset="0"/>
                <a:cs typeface="Times New Roman" panose="02020603050405020304" pitchFamily="18" charset="0"/>
              </a:rPr>
              <a:t> - "Programming &amp; Evaluation"</a:t>
            </a:r>
            <a:endParaRPr kumimoji="0" lang="el-GR" sz="900" b="0" i="0" u="none" strike="noStrike" kern="100" cap="none" spc="0" normalizeH="0" baseline="0" noProof="0" dirty="0">
              <a:ln>
                <a:noFill/>
              </a:ln>
              <a:solidFill>
                <a:prstClr val="black">
                  <a:tint val="75000"/>
                </a:prst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900" b="0" i="0" u="none" strike="noStrike" kern="0" cap="none" spc="0" normalizeH="0" baseline="0" noProof="0" dirty="0">
                <a:ln>
                  <a:noFill/>
                </a:ln>
                <a:solidFill>
                  <a:srgbClr val="7F7F7F"/>
                </a:solidFill>
                <a:effectLst/>
                <a:uLnTx/>
                <a:uFillTx/>
                <a:latin typeface="Calibri" panose="020F0502020204030204" pitchFamily="34" charset="0"/>
                <a:ea typeface="Times New Roman" panose="02020603050405020304" pitchFamily="18" charset="0"/>
                <a:cs typeface="Times New Roman" panose="02020603050405020304" pitchFamily="18" charset="0"/>
              </a:rPr>
              <a:t>ZEDA Building, </a:t>
            </a:r>
            <a:r>
              <a:rPr kumimoji="0" lang="en-GB" sz="900" b="0" i="0" u="none" strike="noStrike" kern="0" cap="none" spc="0" normalizeH="0" baseline="0" noProof="0" dirty="0" err="1">
                <a:ln>
                  <a:noFill/>
                </a:ln>
                <a:solidFill>
                  <a:srgbClr val="7F7F7F"/>
                </a:solidFill>
                <a:effectLst/>
                <a:uLnTx/>
                <a:uFillTx/>
                <a:latin typeface="Calibri" panose="020F0502020204030204" pitchFamily="34" charset="0"/>
                <a:ea typeface="Times New Roman" panose="02020603050405020304" pitchFamily="18" charset="0"/>
                <a:cs typeface="Times New Roman" panose="02020603050405020304" pitchFamily="18" charset="0"/>
              </a:rPr>
              <a:t>Leof</a:t>
            </a:r>
            <a:r>
              <a:rPr kumimoji="0" lang="en-GB" sz="900" b="0" i="0" u="none" strike="noStrike" kern="0" cap="none" spc="0" normalizeH="0" baseline="0" noProof="0" dirty="0">
                <a:ln>
                  <a:noFill/>
                </a:ln>
                <a:solidFill>
                  <a:srgbClr val="7F7F7F"/>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en-GB" sz="900" b="0" i="0" u="none" strike="noStrike" kern="0" cap="none" spc="0" normalizeH="0" baseline="0" noProof="0" dirty="0" err="1">
                <a:ln>
                  <a:noFill/>
                </a:ln>
                <a:solidFill>
                  <a:srgbClr val="7F7F7F"/>
                </a:solidFill>
                <a:effectLst/>
                <a:uLnTx/>
                <a:uFillTx/>
                <a:latin typeface="Calibri" panose="020F0502020204030204" pitchFamily="34" charset="0"/>
                <a:ea typeface="Times New Roman" panose="02020603050405020304" pitchFamily="18" charset="0"/>
                <a:cs typeface="Times New Roman" panose="02020603050405020304" pitchFamily="18" charset="0"/>
              </a:rPr>
              <a:t>Georgikis</a:t>
            </a:r>
            <a:r>
              <a:rPr kumimoji="0" lang="en-GB" sz="900" b="0" i="0" u="none" strike="noStrike" kern="0" cap="none" spc="0" normalizeH="0" baseline="0" noProof="0" dirty="0">
                <a:ln>
                  <a:noFill/>
                </a:ln>
                <a:solidFill>
                  <a:srgbClr val="7F7F7F"/>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en-GB" sz="900" b="0" i="0" u="none" strike="noStrike" kern="0" cap="none" spc="0" normalizeH="0" baseline="0" noProof="0" dirty="0" err="1">
                <a:ln>
                  <a:noFill/>
                </a:ln>
                <a:solidFill>
                  <a:srgbClr val="7F7F7F"/>
                </a:solidFill>
                <a:effectLst/>
                <a:uLnTx/>
                <a:uFillTx/>
                <a:latin typeface="Calibri" panose="020F0502020204030204" pitchFamily="34" charset="0"/>
                <a:ea typeface="Times New Roman" panose="02020603050405020304" pitchFamily="18" charset="0"/>
                <a:cs typeface="Times New Roman" panose="02020603050405020304" pitchFamily="18" charset="0"/>
              </a:rPr>
              <a:t>Scholis</a:t>
            </a:r>
            <a:r>
              <a:rPr kumimoji="0" lang="en-GB" sz="900" b="0" i="0" u="none" strike="noStrike" kern="0" cap="none" spc="0" normalizeH="0" baseline="0" noProof="0" dirty="0">
                <a:ln>
                  <a:noFill/>
                </a:ln>
                <a:solidFill>
                  <a:srgbClr val="7F7F7F"/>
                </a:solidFill>
                <a:effectLst/>
                <a:uLnTx/>
                <a:uFillTx/>
                <a:latin typeface="Calibri" panose="020F0502020204030204" pitchFamily="34" charset="0"/>
                <a:ea typeface="Times New Roman" panose="02020603050405020304" pitchFamily="18" charset="0"/>
                <a:cs typeface="Times New Roman" panose="02020603050405020304" pitchFamily="18" charset="0"/>
              </a:rPr>
              <a:t> 65, GR-57001, Thessaloniki, Greece - </a:t>
            </a:r>
            <a:r>
              <a:rPr kumimoji="0" lang="el-GR" sz="900" b="0" i="0" u="none" strike="noStrike" kern="0" cap="none" spc="0" normalizeH="0" baseline="0" noProof="0" dirty="0">
                <a:ln>
                  <a:noFill/>
                </a:ln>
                <a:solidFill>
                  <a:srgbClr val="7F7F7F"/>
                </a:solidFill>
                <a:effectLst/>
                <a:uLnTx/>
                <a:uFillTx/>
                <a:latin typeface="Calibri" panose="020F0502020204030204" pitchFamily="34" charset="0"/>
                <a:ea typeface="Times New Roman" panose="02020603050405020304" pitchFamily="18" charset="0"/>
                <a:cs typeface="Times New Roman" panose="02020603050405020304" pitchFamily="18" charset="0"/>
              </a:rPr>
              <a:t>Τ</a:t>
            </a:r>
            <a:r>
              <a:rPr kumimoji="0" lang="en-US" sz="900" b="0" i="0" u="none" strike="noStrike" kern="0" cap="none" spc="0" normalizeH="0" baseline="0" noProof="0" dirty="0">
                <a:ln>
                  <a:noFill/>
                </a:ln>
                <a:solidFill>
                  <a:srgbClr val="7F7F7F"/>
                </a:solidFill>
                <a:effectLst/>
                <a:uLnTx/>
                <a:uFillTx/>
                <a:latin typeface="Calibri" panose="020F0502020204030204" pitchFamily="34" charset="0"/>
                <a:ea typeface="Times New Roman" panose="02020603050405020304" pitchFamily="18" charset="0"/>
                <a:cs typeface="Times New Roman" panose="02020603050405020304" pitchFamily="18" charset="0"/>
              </a:rPr>
              <a:t>: +30 2310 469609 - </a:t>
            </a:r>
            <a:r>
              <a:rPr kumimoji="0" lang="en-GB" sz="900" b="0" i="0" u="none" strike="noStrike" kern="0" cap="none" spc="0" normalizeH="0" baseline="0" noProof="0" dirty="0">
                <a:ln>
                  <a:noFill/>
                </a:ln>
                <a:solidFill>
                  <a:srgbClr val="7F7F7F"/>
                </a:solidFill>
                <a:effectLst/>
                <a:uLnTx/>
                <a:uFillTx/>
                <a:latin typeface="Calibri" panose="020F0502020204030204" pitchFamily="34" charset="0"/>
                <a:ea typeface="+mn-ea"/>
                <a:cs typeface="Times New Roman" panose="02020603050405020304" pitchFamily="18" charset="0"/>
              </a:rPr>
              <a:t>E-mail: </a:t>
            </a:r>
            <a:r>
              <a:rPr kumimoji="0" lang="en-GB" sz="900" b="0" i="0" u="sng" strike="noStrike" kern="0" cap="none" spc="0" normalizeH="0" baseline="0" noProof="0" dirty="0">
                <a:ln>
                  <a:noFill/>
                </a:ln>
                <a:solidFill>
                  <a:srgbClr val="7F7F7F"/>
                </a:solidFill>
                <a:effectLst/>
                <a:uLnTx/>
                <a:uFillTx/>
                <a:latin typeface="Calibri" panose="020F0502020204030204" pitchFamily="34" charset="0"/>
                <a:ea typeface="+mn-ea"/>
                <a:cs typeface="Times New Roman" panose="02020603050405020304" pitchFamily="18" charset="0"/>
              </a:rPr>
              <a:t>ekaragianni</a:t>
            </a:r>
            <a:r>
              <a:rPr kumimoji="0" lang="en-GB" sz="900" b="0" i="0" u="sng" strike="noStrike" kern="0" cap="none" spc="0" normalizeH="0" baseline="0" noProof="0" dirty="0">
                <a:ln>
                  <a:noFill/>
                </a:ln>
                <a:solidFill>
                  <a:srgbClr val="7F7F7F"/>
                </a:solidFill>
                <a:effectLst/>
                <a:uLnTx/>
                <a:uFillTx/>
                <a:latin typeface="Calibri" panose="020F0502020204030204" pitchFamily="34"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@m</a:t>
            </a:r>
            <a:r>
              <a:rPr kumimoji="0" lang="en-GB" sz="900" b="0" i="0" u="none" strike="noStrike" kern="0" cap="none" spc="0" normalizeH="0" baseline="0" noProof="0" dirty="0">
                <a:ln>
                  <a:noFill/>
                </a:ln>
                <a:solidFill>
                  <a:srgbClr val="7F7F7F"/>
                </a:solidFill>
                <a:effectLst/>
                <a:uLnTx/>
                <a:uFillTx/>
                <a:latin typeface="Calibri" panose="020F0502020204030204" pitchFamily="34"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ou.gr</a:t>
            </a:r>
            <a:endParaRPr kumimoji="0" lang="el-GR" sz="900" b="0" i="0" u="none" strike="noStrike" kern="0" cap="none" spc="0" normalizeH="0" baseline="0" noProof="0" dirty="0">
              <a:ln>
                <a:noFill/>
              </a:ln>
              <a:solidFill>
                <a:srgbClr val="7F7F7F"/>
              </a:solidFill>
              <a:effectLst/>
              <a:uLnTx/>
              <a:uFillTx/>
              <a:latin typeface="Calibri" panose="020F0502020204030204" pitchFamily="34" charset="0"/>
              <a:ea typeface="+mn-ea"/>
              <a:cs typeface="Times New Roman" panose="02020603050405020304" pitchFamily="18" charset="0"/>
            </a:endParaRPr>
          </a:p>
        </p:txBody>
      </p:sp>
      <p:pic>
        <p:nvPicPr>
          <p:cNvPr id="9" name="Picture 225">
            <a:extLst>
              <a:ext uri="{FF2B5EF4-FFF2-40B4-BE49-F238E27FC236}">
                <a16:creationId xmlns:a16="http://schemas.microsoft.com/office/drawing/2014/main" id="{11FA0C21-2A2A-528B-CA54-493B9E28CB6D}"/>
              </a:ext>
            </a:extLst>
          </p:cNvPr>
          <p:cNvPicPr/>
          <p:nvPr/>
        </p:nvPicPr>
        <p:blipFill>
          <a:blip r:embed="rId4"/>
          <a:stretch>
            <a:fillRect/>
          </a:stretch>
        </p:blipFill>
        <p:spPr>
          <a:xfrm>
            <a:off x="2722880" y="224790"/>
            <a:ext cx="4668520" cy="1299210"/>
          </a:xfrm>
          <a:prstGeom prst="rect">
            <a:avLst/>
          </a:prstGeom>
        </p:spPr>
      </p:pic>
      <p:sp>
        <p:nvSpPr>
          <p:cNvPr id="2" name="Υπότιτλος 2">
            <a:extLst>
              <a:ext uri="{FF2B5EF4-FFF2-40B4-BE49-F238E27FC236}">
                <a16:creationId xmlns:a16="http://schemas.microsoft.com/office/drawing/2014/main" id="{D99738CC-0E22-7588-130F-ECDF145CADDD}"/>
              </a:ext>
            </a:extLst>
          </p:cNvPr>
          <p:cNvSpPr txBox="1">
            <a:spLocks/>
          </p:cNvSpPr>
          <p:nvPr/>
        </p:nvSpPr>
        <p:spPr>
          <a:xfrm>
            <a:off x="609600" y="2431954"/>
            <a:ext cx="8610600" cy="914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0" cap="none" spc="0" normalizeH="0" baseline="0" noProof="0" dirty="0">
                <a:ln>
                  <a:noFill/>
                </a:ln>
                <a:solidFill>
                  <a:srgbClr val="404040"/>
                </a:solidFill>
                <a:effectLst/>
                <a:uLnTx/>
                <a:uFillTx/>
                <a:latin typeface="Arial" panose="020B0604020202020204" pitchFamily="34" charset="0"/>
                <a:ea typeface="Times New Roman" panose="02020603050405020304" pitchFamily="18" charset="0"/>
                <a:cs typeface="Arial" panose="020B0604020202020204" pitchFamily="34" charset="0"/>
              </a:rPr>
              <a:t>Thank you for your attention</a:t>
            </a:r>
            <a:endParaRPr kumimoji="0" lang="el-GR" sz="2400" b="0" i="0" u="none" strike="noStrike" kern="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6054554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2219</TotalTime>
  <Words>614</Words>
  <Application>Microsoft Office PowerPoint</Application>
  <PresentationFormat>Προσαρμογή</PresentationFormat>
  <Paragraphs>83</Paragraphs>
  <Slides>7</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2</vt:i4>
      </vt:variant>
      <vt:variant>
        <vt:lpstr>Τίτλοι διαφανειών</vt:lpstr>
      </vt:variant>
      <vt:variant>
        <vt:i4>7</vt:i4>
      </vt:variant>
    </vt:vector>
  </HeadingPairs>
  <TitlesOfParts>
    <vt:vector size="13" baseType="lpstr">
      <vt:lpstr>Calibri Light</vt:lpstr>
      <vt:lpstr>Calibri</vt:lpstr>
      <vt:lpstr>Arial</vt:lpstr>
      <vt:lpstr>Corbel</vt:lpstr>
      <vt:lpstr>Θέμα του Office</vt:lpstr>
      <vt:lpstr>Office Theme</vt:lpstr>
      <vt:lpstr>Timetable of planned Calls GREECE – NORTH MACEDONIA 2021-2027 Programme</vt:lpstr>
      <vt:lpstr>Timeline of Planned Calls </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roadshow GRBG</dc:title>
  <dc:creator>ΝΕΖΕΡΙΤΗ ΜΑΡΙΑ</dc:creator>
  <cp:lastModifiedBy>ΚΑΡΑΓΙΑΝΝΗ ΕΥΑ</cp:lastModifiedBy>
  <cp:revision>386</cp:revision>
  <cp:lastPrinted>2023-11-07T08:25:15Z</cp:lastPrinted>
  <dcterms:created xsi:type="dcterms:W3CDTF">2006-08-16T00:00:00Z</dcterms:created>
  <dcterms:modified xsi:type="dcterms:W3CDTF">2023-11-07T08:49:07Z</dcterms:modified>
  <dc:identifier>DAFQ4rCQ3o8</dc:identifier>
</cp:coreProperties>
</file>